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32"/>
  </p:notesMasterIdLst>
  <p:sldIdLst>
    <p:sldId id="257" r:id="rId5"/>
    <p:sldId id="259" r:id="rId6"/>
    <p:sldId id="312" r:id="rId7"/>
    <p:sldId id="313" r:id="rId8"/>
    <p:sldId id="314" r:id="rId9"/>
    <p:sldId id="315" r:id="rId10"/>
    <p:sldId id="316" r:id="rId11"/>
    <p:sldId id="317" r:id="rId12"/>
    <p:sldId id="319" r:id="rId13"/>
    <p:sldId id="318" r:id="rId14"/>
    <p:sldId id="320" r:id="rId15"/>
    <p:sldId id="321" r:id="rId16"/>
    <p:sldId id="322" r:id="rId17"/>
    <p:sldId id="323" r:id="rId18"/>
    <p:sldId id="327" r:id="rId19"/>
    <p:sldId id="328" r:id="rId20"/>
    <p:sldId id="324" r:id="rId21"/>
    <p:sldId id="325" r:id="rId22"/>
    <p:sldId id="326" r:id="rId23"/>
    <p:sldId id="329" r:id="rId24"/>
    <p:sldId id="330" r:id="rId25"/>
    <p:sldId id="331" r:id="rId26"/>
    <p:sldId id="332" r:id="rId27"/>
    <p:sldId id="333" r:id="rId28"/>
    <p:sldId id="334" r:id="rId29"/>
    <p:sldId id="335"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781820-8BE0-49B4-A073-0B27D9B9EC67}" v="3" dt="2023-04-18T20:43:26.837"/>
    <p1510:client id="{C7922A7B-8B82-48ED-B5E1-ED374A47D422}" v="1" dt="2023-04-12T03:45:28.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1" d="100"/>
          <a:sy n="81" d="100"/>
        </p:scale>
        <p:origin x="74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ISHAY GWARI - 70092000080" userId="S::atishay.gwari80@svkmmumbai.onmicrosoft.com::15246bde-0f3a-4246-8e72-08f88c9ff0fa" providerId="AD" clId="Web-{C7922A7B-8B82-48ED-B5E1-ED374A47D422}"/>
    <pc:docChg chg="modSld">
      <pc:chgData name="ATISHAY GWARI - 70092000080" userId="S::atishay.gwari80@svkmmumbai.onmicrosoft.com::15246bde-0f3a-4246-8e72-08f88c9ff0fa" providerId="AD" clId="Web-{C7922A7B-8B82-48ED-B5E1-ED374A47D422}" dt="2023-04-12T03:45:28.084" v="0" actId="1076"/>
      <pc:docMkLst>
        <pc:docMk/>
      </pc:docMkLst>
      <pc:sldChg chg="modSp">
        <pc:chgData name="ATISHAY GWARI - 70092000080" userId="S::atishay.gwari80@svkmmumbai.onmicrosoft.com::15246bde-0f3a-4246-8e72-08f88c9ff0fa" providerId="AD" clId="Web-{C7922A7B-8B82-48ED-B5E1-ED374A47D422}" dt="2023-04-12T03:45:28.084" v="0" actId="1076"/>
        <pc:sldMkLst>
          <pc:docMk/>
          <pc:sldMk cId="1440872170" sldId="313"/>
        </pc:sldMkLst>
        <pc:picChg chg="mod">
          <ac:chgData name="ATISHAY GWARI - 70092000080" userId="S::atishay.gwari80@svkmmumbai.onmicrosoft.com::15246bde-0f3a-4246-8e72-08f88c9ff0fa" providerId="AD" clId="Web-{C7922A7B-8B82-48ED-B5E1-ED374A47D422}" dt="2023-04-12T03:45:28.084" v="0" actId="1076"/>
          <ac:picMkLst>
            <pc:docMk/>
            <pc:sldMk cId="1440872170" sldId="313"/>
            <ac:picMk id="5122" creationId="{4C5040CE-0078-BFFC-3BFC-1DCF00C11E75}"/>
          </ac:picMkLst>
        </pc:picChg>
      </pc:sldChg>
    </pc:docChg>
  </pc:docChgLst>
  <pc:docChgLst>
    <pc:chgData name="ANIDYA BHANDARI - 70092000047" userId="S::anidya.bhandari47@svkmmumbai.onmicrosoft.com::e7ac3b96-6708-4a52-9d03-b393f87c0957" providerId="AD" clId="Web-{89781820-8BE0-49B4-A073-0B27D9B9EC67}"/>
    <pc:docChg chg="modSld">
      <pc:chgData name="ANIDYA BHANDARI - 70092000047" userId="S::anidya.bhandari47@svkmmumbai.onmicrosoft.com::e7ac3b96-6708-4a52-9d03-b393f87c0957" providerId="AD" clId="Web-{89781820-8BE0-49B4-A073-0B27D9B9EC67}" dt="2023-04-18T20:43:26.837" v="2" actId="20577"/>
      <pc:docMkLst>
        <pc:docMk/>
      </pc:docMkLst>
      <pc:sldChg chg="modSp">
        <pc:chgData name="ANIDYA BHANDARI - 70092000047" userId="S::anidya.bhandari47@svkmmumbai.onmicrosoft.com::e7ac3b96-6708-4a52-9d03-b393f87c0957" providerId="AD" clId="Web-{89781820-8BE0-49B4-A073-0B27D9B9EC67}" dt="2023-04-18T20:43:26.837" v="2" actId="20577"/>
        <pc:sldMkLst>
          <pc:docMk/>
          <pc:sldMk cId="1254056497" sldId="323"/>
        </pc:sldMkLst>
        <pc:spChg chg="mod">
          <ac:chgData name="ANIDYA BHANDARI - 70092000047" userId="S::anidya.bhandari47@svkmmumbai.onmicrosoft.com::e7ac3b96-6708-4a52-9d03-b393f87c0957" providerId="AD" clId="Web-{89781820-8BE0-49B4-A073-0B27D9B9EC67}" dt="2023-04-18T20:43:26.837" v="2" actId="20577"/>
          <ac:spMkLst>
            <pc:docMk/>
            <pc:sldMk cId="1254056497" sldId="323"/>
            <ac:spMk id="3" creationId="{3A244EA4-CA8D-2F17-4300-D03AA37D163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1F9AA-9D2A-45A4-AC8B-029FABECF425}" type="datetimeFigureOut">
              <a:rPr lang="en-IN" smtClean="0"/>
              <a:t>18-04-2023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64F93-7E7C-4649-B69E-96324F8C51A5}" type="slidenum">
              <a:rPr lang="en-IN" smtClean="0"/>
              <a:t>‹#›</a:t>
            </a:fld>
            <a:endParaRPr lang="en-IN"/>
          </a:p>
        </p:txBody>
      </p:sp>
    </p:spTree>
    <p:extLst>
      <p:ext uri="{BB962C8B-B14F-4D97-AF65-F5344CB8AC3E}">
        <p14:creationId xmlns:p14="http://schemas.microsoft.com/office/powerpoint/2010/main" val="172774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4/18/2023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4/18/2023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4/18/2023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4/18/2023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4/18/2023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4/18/2023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4/18/2023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4/18/2023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4/18/2023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4/18/2023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Computer_vision" TargetMode="External"/><Relationship Id="rId2" Type="http://schemas.openxmlformats.org/officeDocument/2006/relationships/hyperlink" Target="https://en.wikipedia.org/wiki/Object_categorization_problem" TargetMode="External"/><Relationship Id="rId1" Type="http://schemas.openxmlformats.org/officeDocument/2006/relationships/slideLayout" Target="../slideLayouts/slideLayout2.xml"/><Relationship Id="rId4" Type="http://schemas.openxmlformats.org/officeDocument/2006/relationships/hyperlink" Target="https://en.wikipedia.org/wiki/Machine_learn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Artificial_neural_networ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400" dirty="0"/>
              <a:t>Computer Vision Applications</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By Quadeer Shaikh</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New Report Finds Adoption of AI-Based Machine Vision Growing – Metrology  and Quality News - Online Magazine">
            <a:extLst>
              <a:ext uri="{FF2B5EF4-FFF2-40B4-BE49-F238E27FC236}">
                <a16:creationId xmlns:a16="http://schemas.microsoft.com/office/drawing/2014/main" id="{025CE748-45B2-488E-567E-F5DF9CBEAF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74" r="53772"/>
          <a:stretch/>
        </p:blipFill>
        <p:spPr bwMode="auto">
          <a:xfrm>
            <a:off x="0" y="-1"/>
            <a:ext cx="44687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2229-2187-60B2-FBE1-BD5EDADD19C4}"/>
              </a:ext>
            </a:extLst>
          </p:cNvPr>
          <p:cNvSpPr>
            <a:spLocks noGrp="1"/>
          </p:cNvSpPr>
          <p:nvPr>
            <p:ph type="title"/>
          </p:nvPr>
        </p:nvSpPr>
        <p:spPr/>
        <p:txBody>
          <a:bodyPr>
            <a:normAutofit/>
          </a:bodyPr>
          <a:lstStyle/>
          <a:p>
            <a:r>
              <a:rPr lang="en-IN" sz="4000" dirty="0"/>
              <a:t>One Shot Learning: Face Recognition</a:t>
            </a:r>
          </a:p>
        </p:txBody>
      </p:sp>
      <p:sp>
        <p:nvSpPr>
          <p:cNvPr id="3" name="Content Placeholder 2">
            <a:extLst>
              <a:ext uri="{FF2B5EF4-FFF2-40B4-BE49-F238E27FC236}">
                <a16:creationId xmlns:a16="http://schemas.microsoft.com/office/drawing/2014/main" id="{60E61C6A-F13B-9284-EA7E-4BC5BF4891EB}"/>
              </a:ext>
            </a:extLst>
          </p:cNvPr>
          <p:cNvSpPr>
            <a:spLocks noGrp="1"/>
          </p:cNvSpPr>
          <p:nvPr>
            <p:ph idx="1"/>
          </p:nvPr>
        </p:nvSpPr>
        <p:spPr/>
        <p:txBody>
          <a:bodyPr>
            <a:normAutofit/>
          </a:bodyPr>
          <a:lstStyle/>
          <a:p>
            <a:pPr algn="just"/>
            <a:r>
              <a:rPr lang="en-US" sz="1800" i="0" dirty="0">
                <a:solidFill>
                  <a:schemeClr val="tx1"/>
                </a:solidFill>
                <a:effectLst/>
                <a:latin typeface="Arial" panose="020B0604020202020204" pitchFamily="34" charset="0"/>
              </a:rPr>
              <a:t>One-shot learning is an </a:t>
            </a:r>
            <a:r>
              <a:rPr lang="en-US" sz="1800" b="1" i="0" strike="noStrike" dirty="0">
                <a:solidFill>
                  <a:schemeClr val="tx1"/>
                </a:solidFill>
                <a:effectLst/>
                <a:latin typeface="Arial" panose="020B0604020202020204" pitchFamily="34" charset="0"/>
                <a:hlinkClick r:id="rId2" tooltip="Object categorization problem">
                  <a:extLst>
                    <a:ext uri="{A12FA001-AC4F-418D-AE19-62706E023703}">
                      <ahyp:hlinkClr xmlns:ahyp="http://schemas.microsoft.com/office/drawing/2018/hyperlinkcolor" val="tx"/>
                    </a:ext>
                  </a:extLst>
                </a:hlinkClick>
              </a:rPr>
              <a:t>object categorization problem</a:t>
            </a:r>
            <a:r>
              <a:rPr lang="en-US" sz="1800" i="0" dirty="0">
                <a:solidFill>
                  <a:schemeClr val="tx1"/>
                </a:solidFill>
                <a:effectLst/>
                <a:latin typeface="Arial" panose="020B0604020202020204" pitchFamily="34" charset="0"/>
              </a:rPr>
              <a:t>, found mostly in </a:t>
            </a:r>
            <a:r>
              <a:rPr lang="en-US" sz="1800" b="1" i="0" strike="noStrike" dirty="0">
                <a:solidFill>
                  <a:schemeClr val="tx1"/>
                </a:solidFill>
                <a:effectLst/>
                <a:latin typeface="Arial" panose="020B0604020202020204" pitchFamily="34" charset="0"/>
                <a:hlinkClick r:id="rId3" tooltip="Computer vision">
                  <a:extLst>
                    <a:ext uri="{A12FA001-AC4F-418D-AE19-62706E023703}">
                      <ahyp:hlinkClr xmlns:ahyp="http://schemas.microsoft.com/office/drawing/2018/hyperlinkcolor" val="tx"/>
                    </a:ext>
                  </a:extLst>
                </a:hlinkClick>
              </a:rPr>
              <a:t>computer vision</a:t>
            </a:r>
            <a:r>
              <a:rPr lang="en-US" sz="1800" i="0" dirty="0">
                <a:solidFill>
                  <a:schemeClr val="tx1"/>
                </a:solidFill>
                <a:effectLst/>
                <a:latin typeface="Arial" panose="020B0604020202020204" pitchFamily="34" charset="0"/>
              </a:rPr>
              <a:t>. Whereas most </a:t>
            </a:r>
            <a:r>
              <a:rPr lang="en-US" sz="1800" b="1" i="0" strike="noStrike" dirty="0">
                <a:solidFill>
                  <a:schemeClr val="tx1"/>
                </a:solidFill>
                <a:effectLst/>
                <a:latin typeface="Arial" panose="020B0604020202020204" pitchFamily="34" charset="0"/>
                <a:hlinkClick r:id="rId4" tooltip="Machine learning">
                  <a:extLst>
                    <a:ext uri="{A12FA001-AC4F-418D-AE19-62706E023703}">
                      <ahyp:hlinkClr xmlns:ahyp="http://schemas.microsoft.com/office/drawing/2018/hyperlinkcolor" val="tx"/>
                    </a:ext>
                  </a:extLst>
                </a:hlinkClick>
              </a:rPr>
              <a:t>machine learning</a:t>
            </a:r>
            <a:r>
              <a:rPr lang="en-US" sz="1800" i="0" dirty="0">
                <a:solidFill>
                  <a:schemeClr val="tx1"/>
                </a:solidFill>
                <a:effectLst/>
                <a:latin typeface="Arial" panose="020B0604020202020204" pitchFamily="34" charset="0"/>
              </a:rPr>
              <a:t>-based object categorization algorithms require training on hundreds or thousands of examples, one-shot learning aims to classify objects from one, or only a few, examples. The term </a:t>
            </a:r>
            <a:r>
              <a:rPr lang="en-US" sz="1800" b="1" i="0" u="sng" dirty="0">
                <a:solidFill>
                  <a:schemeClr val="tx1"/>
                </a:solidFill>
                <a:effectLst/>
                <a:latin typeface="Arial" panose="020B0604020202020204" pitchFamily="34" charset="0"/>
              </a:rPr>
              <a:t>few-shot learning</a:t>
            </a:r>
            <a:r>
              <a:rPr lang="en-US" sz="1800" i="0" dirty="0">
                <a:solidFill>
                  <a:schemeClr val="tx1"/>
                </a:solidFill>
                <a:effectLst/>
                <a:latin typeface="Arial" panose="020B0604020202020204" pitchFamily="34" charset="0"/>
              </a:rPr>
              <a:t> is also used for these problems, especially when more than one example is needed.</a:t>
            </a:r>
          </a:p>
          <a:p>
            <a:pPr algn="just"/>
            <a:r>
              <a:rPr lang="en-US" sz="1800" dirty="0">
                <a:solidFill>
                  <a:schemeClr val="tx1"/>
                </a:solidFill>
                <a:latin typeface="Arial" panose="020B0604020202020204" pitchFamily="34" charset="0"/>
              </a:rPr>
              <a:t>Tasks like signature or face verification require the recognition of objects or faces. Deep learning algorithms typically require a lot of training data for these recognition based tasks. But, for a setup like face recognition we do not possess a large variety of photos for each person.</a:t>
            </a:r>
            <a:endParaRPr lang="en-IN" sz="1800" dirty="0">
              <a:solidFill>
                <a:schemeClr val="tx1"/>
              </a:solidFill>
            </a:endParaRPr>
          </a:p>
        </p:txBody>
      </p:sp>
    </p:spTree>
    <p:extLst>
      <p:ext uri="{BB962C8B-B14F-4D97-AF65-F5344CB8AC3E}">
        <p14:creationId xmlns:p14="http://schemas.microsoft.com/office/powerpoint/2010/main" val="165435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4D12D-9200-FB77-F0EC-14463A32A3F0}"/>
              </a:ext>
            </a:extLst>
          </p:cNvPr>
          <p:cNvSpPr>
            <a:spLocks noGrp="1"/>
          </p:cNvSpPr>
          <p:nvPr>
            <p:ph type="title"/>
          </p:nvPr>
        </p:nvSpPr>
        <p:spPr/>
        <p:txBody>
          <a:bodyPr/>
          <a:lstStyle/>
          <a:p>
            <a:r>
              <a:rPr lang="en-IN" dirty="0"/>
              <a:t>Face Recognition: Modes</a:t>
            </a:r>
          </a:p>
        </p:txBody>
      </p:sp>
      <p:sp>
        <p:nvSpPr>
          <p:cNvPr id="3" name="Content Placeholder 2">
            <a:extLst>
              <a:ext uri="{FF2B5EF4-FFF2-40B4-BE49-F238E27FC236}">
                <a16:creationId xmlns:a16="http://schemas.microsoft.com/office/drawing/2014/main" id="{237BD095-D406-9821-5D38-B0FAE8A3F4E9}"/>
              </a:ext>
            </a:extLst>
          </p:cNvPr>
          <p:cNvSpPr>
            <a:spLocks noGrp="1"/>
          </p:cNvSpPr>
          <p:nvPr>
            <p:ph idx="1"/>
          </p:nvPr>
        </p:nvSpPr>
        <p:spPr/>
        <p:txBody>
          <a:bodyPr/>
          <a:lstStyle/>
          <a:p>
            <a:pPr marL="457200" indent="-457200" algn="just">
              <a:buFont typeface="+mj-lt"/>
              <a:buAutoNum type="arabicPeriod"/>
            </a:pPr>
            <a:r>
              <a:rPr lang="en-IN" b="1" dirty="0"/>
              <a:t>Face Identification:</a:t>
            </a:r>
            <a:r>
              <a:rPr lang="en-IN" dirty="0"/>
              <a:t> </a:t>
            </a:r>
            <a:r>
              <a:rPr lang="en-US" dirty="0"/>
              <a:t>One-to-many matches that compare a query face image against all the template images in the database to determine the identity of the query face</a:t>
            </a:r>
          </a:p>
          <a:p>
            <a:pPr marL="749808" lvl="1" indent="-457200" algn="just"/>
            <a:r>
              <a:rPr lang="en-IN" dirty="0"/>
              <a:t>Person A’s image is compared with all the other people images present in the database</a:t>
            </a:r>
          </a:p>
          <a:p>
            <a:pPr marL="749808" lvl="1" indent="-457200" algn="just"/>
            <a:r>
              <a:rPr lang="en-IN" dirty="0"/>
              <a:t>One to Many comparison</a:t>
            </a:r>
          </a:p>
          <a:p>
            <a:pPr marL="457200" indent="-457200" algn="just">
              <a:buFont typeface="+mj-lt"/>
              <a:buAutoNum type="arabicPeriod"/>
            </a:pPr>
            <a:r>
              <a:rPr lang="en-IN" b="1" dirty="0"/>
              <a:t>Face Verification: </a:t>
            </a:r>
            <a:r>
              <a:rPr lang="en-US" dirty="0"/>
              <a:t>One-to-one match that compares a query face image against a template face image whose identity is being claimed.</a:t>
            </a:r>
            <a:endParaRPr lang="en-IN" dirty="0"/>
          </a:p>
          <a:p>
            <a:pPr marL="749808" lvl="1" indent="-457200" algn="just"/>
            <a:r>
              <a:rPr lang="en-IN" dirty="0"/>
              <a:t>Person A’s image is saved in the database, Person A’s new input image is compared with the existing image in the database</a:t>
            </a:r>
          </a:p>
          <a:p>
            <a:pPr marL="749808" lvl="1" indent="-457200" algn="just"/>
            <a:r>
              <a:rPr lang="en-IN" dirty="0"/>
              <a:t>One to one comparison</a:t>
            </a:r>
          </a:p>
        </p:txBody>
      </p:sp>
    </p:spTree>
    <p:extLst>
      <p:ext uri="{BB962C8B-B14F-4D97-AF65-F5344CB8AC3E}">
        <p14:creationId xmlns:p14="http://schemas.microsoft.com/office/powerpoint/2010/main" val="3272846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5A0C-8F38-D05F-68F1-839E7E93BF0A}"/>
              </a:ext>
            </a:extLst>
          </p:cNvPr>
          <p:cNvSpPr>
            <a:spLocks noGrp="1"/>
          </p:cNvSpPr>
          <p:nvPr>
            <p:ph type="title"/>
          </p:nvPr>
        </p:nvSpPr>
        <p:spPr/>
        <p:txBody>
          <a:bodyPr/>
          <a:lstStyle/>
          <a:p>
            <a:r>
              <a:rPr lang="en-IN" dirty="0"/>
              <a:t>Face Verification</a:t>
            </a:r>
          </a:p>
        </p:txBody>
      </p:sp>
      <p:sp>
        <p:nvSpPr>
          <p:cNvPr id="3" name="Content Placeholder 2">
            <a:extLst>
              <a:ext uri="{FF2B5EF4-FFF2-40B4-BE49-F238E27FC236}">
                <a16:creationId xmlns:a16="http://schemas.microsoft.com/office/drawing/2014/main" id="{DCCE2662-072B-98E6-1820-ADBBFC8EE9F2}"/>
              </a:ext>
            </a:extLst>
          </p:cNvPr>
          <p:cNvSpPr>
            <a:spLocks noGrp="1"/>
          </p:cNvSpPr>
          <p:nvPr>
            <p:ph idx="1"/>
          </p:nvPr>
        </p:nvSpPr>
        <p:spPr/>
        <p:txBody>
          <a:bodyPr/>
          <a:lstStyle/>
          <a:p>
            <a:pPr marL="457200" indent="-457200">
              <a:buFont typeface="+mj-lt"/>
              <a:buAutoNum type="arabicPeriod"/>
            </a:pPr>
            <a:r>
              <a:rPr lang="en-IN" dirty="0"/>
              <a:t>Face image embeddings of users stored in a database</a:t>
            </a:r>
          </a:p>
          <a:p>
            <a:pPr marL="457200" indent="-457200">
              <a:buFont typeface="+mj-lt"/>
              <a:buAutoNum type="arabicPeriod"/>
            </a:pPr>
            <a:r>
              <a:rPr lang="en-IN" dirty="0"/>
              <a:t>User provides and input image, saying he is person A</a:t>
            </a:r>
          </a:p>
          <a:p>
            <a:pPr marL="457200" indent="-457200">
              <a:buFont typeface="+mj-lt"/>
              <a:buAutoNum type="arabicPeriod"/>
            </a:pPr>
            <a:r>
              <a:rPr lang="en-IN" dirty="0"/>
              <a:t>Distance = L2(User’s face embeddings, Person A’s face embeddings)</a:t>
            </a:r>
          </a:p>
          <a:p>
            <a:pPr marL="457200" indent="-457200">
              <a:buFont typeface="+mj-lt"/>
              <a:buAutoNum type="arabicPeriod"/>
            </a:pPr>
            <a:r>
              <a:rPr lang="en-IN" dirty="0"/>
              <a:t>If Distance &lt; Distance threshold</a:t>
            </a:r>
          </a:p>
          <a:p>
            <a:pPr marL="749808" lvl="1" indent="-457200"/>
            <a:r>
              <a:rPr lang="en-IN" dirty="0"/>
              <a:t>The person is verified as person A</a:t>
            </a:r>
          </a:p>
          <a:p>
            <a:pPr marL="457200" indent="-457200">
              <a:buFont typeface="+mj-lt"/>
              <a:buAutoNum type="arabicPeriod"/>
            </a:pPr>
            <a:r>
              <a:rPr lang="en-IN" dirty="0"/>
              <a:t>Else:</a:t>
            </a:r>
          </a:p>
          <a:p>
            <a:pPr marL="749808" lvl="1" indent="-457200"/>
            <a:r>
              <a:rPr lang="en-IN" dirty="0"/>
              <a:t>It is not person A</a:t>
            </a:r>
          </a:p>
        </p:txBody>
      </p:sp>
      <p:pic>
        <p:nvPicPr>
          <p:cNvPr id="10242" name="Picture 2" descr="face-recognition in deep-learning">
            <a:extLst>
              <a:ext uri="{FF2B5EF4-FFF2-40B4-BE49-F238E27FC236}">
                <a16:creationId xmlns:a16="http://schemas.microsoft.com/office/drawing/2014/main" id="{0FE4FB97-FEDC-B656-63FA-993E89BAED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897"/>
          <a:stretch/>
        </p:blipFill>
        <p:spPr bwMode="auto">
          <a:xfrm>
            <a:off x="8644383" y="2108201"/>
            <a:ext cx="3176830" cy="376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881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637FB-4476-37E3-708E-D9CCAE141CC5}"/>
              </a:ext>
            </a:extLst>
          </p:cNvPr>
          <p:cNvSpPr>
            <a:spLocks noGrp="1"/>
          </p:cNvSpPr>
          <p:nvPr>
            <p:ph type="title"/>
          </p:nvPr>
        </p:nvSpPr>
        <p:spPr/>
        <p:txBody>
          <a:bodyPr/>
          <a:lstStyle/>
          <a:p>
            <a:r>
              <a:rPr lang="en-IN" dirty="0"/>
              <a:t>Face Identification</a:t>
            </a:r>
          </a:p>
        </p:txBody>
      </p:sp>
      <p:sp>
        <p:nvSpPr>
          <p:cNvPr id="3" name="Content Placeholder 2">
            <a:extLst>
              <a:ext uri="{FF2B5EF4-FFF2-40B4-BE49-F238E27FC236}">
                <a16:creationId xmlns:a16="http://schemas.microsoft.com/office/drawing/2014/main" id="{93635C85-C577-509E-63A0-EF21A6241C85}"/>
              </a:ext>
            </a:extLst>
          </p:cNvPr>
          <p:cNvSpPr>
            <a:spLocks noGrp="1"/>
          </p:cNvSpPr>
          <p:nvPr>
            <p:ph idx="1"/>
          </p:nvPr>
        </p:nvSpPr>
        <p:spPr/>
        <p:txBody>
          <a:bodyPr>
            <a:normAutofit fontScale="92500" lnSpcReduction="10000"/>
          </a:bodyPr>
          <a:lstStyle/>
          <a:p>
            <a:pPr marL="457200" indent="-457200">
              <a:buFont typeface="+mj-lt"/>
              <a:buAutoNum type="arabicPeriod"/>
            </a:pPr>
            <a:r>
              <a:rPr lang="en-IN" dirty="0"/>
              <a:t>Face image embeddings of all users stored in a database</a:t>
            </a:r>
          </a:p>
          <a:p>
            <a:pPr marL="457200" indent="-457200">
              <a:buFont typeface="+mj-lt"/>
              <a:buAutoNum type="arabicPeriod"/>
            </a:pPr>
            <a:r>
              <a:rPr lang="en-IN" dirty="0"/>
              <a:t>Person of interest identified </a:t>
            </a:r>
          </a:p>
          <a:p>
            <a:pPr marL="457200" indent="-457200">
              <a:buFont typeface="+mj-lt"/>
              <a:buAutoNum type="arabicPeriod"/>
            </a:pPr>
            <a:r>
              <a:rPr lang="en-IN" dirty="0"/>
              <a:t>Person’s face embeddings calculated</a:t>
            </a:r>
          </a:p>
          <a:p>
            <a:pPr marL="457200" indent="-457200">
              <a:buFont typeface="+mj-lt"/>
              <a:buAutoNum type="arabicPeriod"/>
            </a:pPr>
            <a:r>
              <a:rPr lang="en-IN" dirty="0"/>
              <a:t>Distance = L2(person’s face embeddings, face embeddings in DB)</a:t>
            </a:r>
          </a:p>
          <a:p>
            <a:pPr marL="457200" indent="-457200">
              <a:buFont typeface="+mj-lt"/>
              <a:buAutoNum type="arabicPeriod"/>
            </a:pPr>
            <a:r>
              <a:rPr lang="en-IN" dirty="0"/>
              <a:t>Find the person id from the database with lowest distance</a:t>
            </a:r>
          </a:p>
          <a:p>
            <a:pPr marL="457200" indent="-457200">
              <a:buFont typeface="+mj-lt"/>
              <a:buAutoNum type="arabicPeriod"/>
            </a:pPr>
            <a:r>
              <a:rPr lang="en-IN" dirty="0"/>
              <a:t>If distance &lt; distance thresh</a:t>
            </a:r>
          </a:p>
          <a:p>
            <a:pPr marL="749808" lvl="1" indent="-457200"/>
            <a:r>
              <a:rPr lang="en-IN" dirty="0"/>
              <a:t>Person is person id with the lowest distance</a:t>
            </a:r>
          </a:p>
          <a:p>
            <a:pPr marL="457200" indent="-457200">
              <a:buFont typeface="+mj-lt"/>
              <a:buAutoNum type="arabicPeriod"/>
            </a:pPr>
            <a:r>
              <a:rPr lang="en-IN" dirty="0"/>
              <a:t>Else</a:t>
            </a:r>
          </a:p>
          <a:p>
            <a:pPr marL="749808" lvl="1" indent="-457200"/>
            <a:r>
              <a:rPr lang="en-IN" dirty="0"/>
              <a:t>Person’s image is not present in the database</a:t>
            </a:r>
          </a:p>
        </p:txBody>
      </p:sp>
      <p:pic>
        <p:nvPicPr>
          <p:cNvPr id="11266" name="Picture 2" descr="face-recognition in deep-learning">
            <a:extLst>
              <a:ext uri="{FF2B5EF4-FFF2-40B4-BE49-F238E27FC236}">
                <a16:creationId xmlns:a16="http://schemas.microsoft.com/office/drawing/2014/main" id="{A30CCB04-21E1-973D-02F6-9DCE73A723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059"/>
          <a:stretch/>
        </p:blipFill>
        <p:spPr bwMode="auto">
          <a:xfrm>
            <a:off x="8213753" y="2200401"/>
            <a:ext cx="3267260" cy="357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21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2A33-3AD6-2BC2-46B3-8D376C511735}"/>
              </a:ext>
            </a:extLst>
          </p:cNvPr>
          <p:cNvSpPr>
            <a:spLocks noGrp="1"/>
          </p:cNvSpPr>
          <p:nvPr>
            <p:ph type="title"/>
          </p:nvPr>
        </p:nvSpPr>
        <p:spPr/>
        <p:txBody>
          <a:bodyPr/>
          <a:lstStyle/>
          <a:p>
            <a:r>
              <a:rPr lang="en-IN" dirty="0"/>
              <a:t>Face Recognition</a:t>
            </a:r>
          </a:p>
        </p:txBody>
      </p:sp>
      <p:sp>
        <p:nvSpPr>
          <p:cNvPr id="3" name="Content Placeholder 2">
            <a:extLst>
              <a:ext uri="{FF2B5EF4-FFF2-40B4-BE49-F238E27FC236}">
                <a16:creationId xmlns:a16="http://schemas.microsoft.com/office/drawing/2014/main" id="{3A244EA4-CA8D-2F17-4300-D03AA37D163C}"/>
              </a:ext>
            </a:extLst>
          </p:cNvPr>
          <p:cNvSpPr>
            <a:spLocks noGrp="1"/>
          </p:cNvSpPr>
          <p:nvPr>
            <p:ph idx="1"/>
          </p:nvPr>
        </p:nvSpPr>
        <p:spPr/>
        <p:txBody>
          <a:bodyPr vert="horz" lIns="0" tIns="45720" rIns="0" bIns="45720" rtlCol="0" anchor="t">
            <a:normAutofit/>
          </a:bodyPr>
          <a:lstStyle/>
          <a:p>
            <a:pPr marL="457200" indent="-457200">
              <a:buFont typeface="+mj-lt"/>
              <a:buAutoNum type="arabicPeriod"/>
            </a:pPr>
            <a:r>
              <a:rPr lang="en-IN" dirty="0"/>
              <a:t>Face Detection</a:t>
            </a:r>
            <a:endParaRPr lang="en-US"/>
          </a:p>
          <a:p>
            <a:pPr marL="749300" lvl="1" indent="-457200"/>
            <a:r>
              <a:rPr lang="en-IN" dirty="0"/>
              <a:t>Haar Cascades</a:t>
            </a:r>
            <a:endParaRPr lang="en-IN"/>
          </a:p>
          <a:p>
            <a:pPr marL="749300" lvl="1" indent="-457200"/>
            <a:r>
              <a:rPr lang="en-IN" dirty="0"/>
              <a:t>Object Detection based models – MTCNN – Covered in Object Detection</a:t>
            </a:r>
            <a:endParaRPr lang="en-IN"/>
          </a:p>
          <a:p>
            <a:pPr marL="749300" lvl="1" indent="-457200"/>
            <a:r>
              <a:rPr lang="en-IN" dirty="0" err="1"/>
              <a:t>Mediapipe</a:t>
            </a:r>
            <a:r>
              <a:rPr lang="en-IN" dirty="0"/>
              <a:t> – To be covered in next lecture</a:t>
            </a:r>
            <a:endParaRPr lang="en-IN"/>
          </a:p>
          <a:p>
            <a:pPr marL="457200" indent="-457200">
              <a:buAutoNum type="arabicPeriod"/>
            </a:pPr>
            <a:r>
              <a:rPr lang="en-IN" dirty="0"/>
              <a:t>Face Alignment</a:t>
            </a:r>
            <a:endParaRPr lang="en-IN"/>
          </a:p>
          <a:p>
            <a:pPr marL="457200" indent="-457200">
              <a:buAutoNum type="arabicPeriod"/>
            </a:pPr>
            <a:r>
              <a:rPr lang="en-IN" dirty="0"/>
              <a:t>Embedding Extraction</a:t>
            </a:r>
            <a:endParaRPr lang="en-IN"/>
          </a:p>
          <a:p>
            <a:pPr marL="457200" indent="-457200">
              <a:buAutoNum type="arabicPeriod"/>
            </a:pPr>
            <a:r>
              <a:rPr lang="en-IN" dirty="0"/>
              <a:t>Face Identification/Verification</a:t>
            </a:r>
            <a:endParaRPr lang="en-IN"/>
          </a:p>
        </p:txBody>
      </p:sp>
    </p:spTree>
    <p:extLst>
      <p:ext uri="{BB962C8B-B14F-4D97-AF65-F5344CB8AC3E}">
        <p14:creationId xmlns:p14="http://schemas.microsoft.com/office/powerpoint/2010/main" val="1254056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A0E2-9AD5-B218-ABCF-FF8EA5B0F6B9}"/>
              </a:ext>
            </a:extLst>
          </p:cNvPr>
          <p:cNvSpPr>
            <a:spLocks noGrp="1"/>
          </p:cNvSpPr>
          <p:nvPr>
            <p:ph type="title"/>
          </p:nvPr>
        </p:nvSpPr>
        <p:spPr>
          <a:xfrm>
            <a:off x="1097280" y="258323"/>
            <a:ext cx="10058400" cy="1450757"/>
          </a:xfrm>
        </p:spPr>
        <p:txBody>
          <a:bodyPr/>
          <a:lstStyle/>
          <a:p>
            <a:r>
              <a:rPr lang="en-IN" dirty="0"/>
              <a:t>Face Detection: </a:t>
            </a:r>
            <a:r>
              <a:rPr lang="en-IN" dirty="0" err="1"/>
              <a:t>RoI</a:t>
            </a:r>
            <a:endParaRPr lang="en-IN" dirty="0"/>
          </a:p>
        </p:txBody>
      </p:sp>
      <p:pic>
        <p:nvPicPr>
          <p:cNvPr id="15362" name="Picture 2">
            <a:extLst>
              <a:ext uri="{FF2B5EF4-FFF2-40B4-BE49-F238E27FC236}">
                <a16:creationId xmlns:a16="http://schemas.microsoft.com/office/drawing/2014/main" id="{94689642-24DF-33EF-F6A3-580E406E31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9055" y="3041455"/>
            <a:ext cx="952456" cy="122888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E1C0E1B-9D03-7C38-2A1A-1742E8FCF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018" y="3041455"/>
            <a:ext cx="952457" cy="123242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7C95E0E7-373E-9499-B4EE-1F83E89C2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526" y="3041455"/>
            <a:ext cx="974352" cy="1228888"/>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A43E0FDA-3691-A252-E093-366B6961DA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486" y="3048525"/>
            <a:ext cx="949720" cy="1228888"/>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C3827DE9-E9CF-6D3D-C05B-D19571D256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9187" y="3048525"/>
            <a:ext cx="1078356" cy="1228888"/>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C14CE5E3-0093-EFDC-6AE9-350AE8D043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3889" y="3048525"/>
            <a:ext cx="971615" cy="122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260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FE74-E855-60BF-6502-87061B65D9B7}"/>
              </a:ext>
            </a:extLst>
          </p:cNvPr>
          <p:cNvSpPr>
            <a:spLocks noGrp="1"/>
          </p:cNvSpPr>
          <p:nvPr>
            <p:ph type="title"/>
          </p:nvPr>
        </p:nvSpPr>
        <p:spPr/>
        <p:txBody>
          <a:bodyPr/>
          <a:lstStyle/>
          <a:p>
            <a:r>
              <a:rPr lang="en-IN" dirty="0"/>
              <a:t>Face Detection: Full Images</a:t>
            </a:r>
          </a:p>
        </p:txBody>
      </p:sp>
      <p:pic>
        <p:nvPicPr>
          <p:cNvPr id="5" name="Content Placeholder 4">
            <a:extLst>
              <a:ext uri="{FF2B5EF4-FFF2-40B4-BE49-F238E27FC236}">
                <a16:creationId xmlns:a16="http://schemas.microsoft.com/office/drawing/2014/main" id="{B85618DE-6BEE-2232-2A31-8F8112C1D6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7341" y="3318236"/>
            <a:ext cx="1437852" cy="1437852"/>
          </a:xfrm>
        </p:spPr>
      </p:pic>
      <p:pic>
        <p:nvPicPr>
          <p:cNvPr id="7" name="Picture 6">
            <a:extLst>
              <a:ext uri="{FF2B5EF4-FFF2-40B4-BE49-F238E27FC236}">
                <a16:creationId xmlns:a16="http://schemas.microsoft.com/office/drawing/2014/main" id="{9C6D3A54-97BF-1D93-F90D-0A8565A29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79" y="3318236"/>
            <a:ext cx="1374461" cy="1360218"/>
          </a:xfrm>
          <a:prstGeom prst="rect">
            <a:avLst/>
          </a:prstGeom>
        </p:spPr>
      </p:pic>
      <p:pic>
        <p:nvPicPr>
          <p:cNvPr id="9" name="Picture 8">
            <a:extLst>
              <a:ext uri="{FF2B5EF4-FFF2-40B4-BE49-F238E27FC236}">
                <a16:creationId xmlns:a16="http://schemas.microsoft.com/office/drawing/2014/main" id="{B2F9379A-0AF9-F833-4AE7-17D961B37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812" y="3091992"/>
            <a:ext cx="1328402" cy="1665775"/>
          </a:xfrm>
          <a:prstGeom prst="rect">
            <a:avLst/>
          </a:prstGeom>
        </p:spPr>
      </p:pic>
      <p:pic>
        <p:nvPicPr>
          <p:cNvPr id="11" name="Picture 10">
            <a:extLst>
              <a:ext uri="{FF2B5EF4-FFF2-40B4-BE49-F238E27FC236}">
                <a16:creationId xmlns:a16="http://schemas.microsoft.com/office/drawing/2014/main" id="{ED999F38-B345-AC6C-C2D8-E11FABBF8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359" y="2941163"/>
            <a:ext cx="1387421" cy="1857009"/>
          </a:xfrm>
          <a:prstGeom prst="rect">
            <a:avLst/>
          </a:prstGeom>
        </p:spPr>
      </p:pic>
      <p:pic>
        <p:nvPicPr>
          <p:cNvPr id="13" name="Picture 12">
            <a:extLst>
              <a:ext uri="{FF2B5EF4-FFF2-40B4-BE49-F238E27FC236}">
                <a16:creationId xmlns:a16="http://schemas.microsoft.com/office/drawing/2014/main" id="{0FBA6B98-C187-CF4F-DB07-7BD22BC3B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5754" y="3318236"/>
            <a:ext cx="1146397" cy="1528529"/>
          </a:xfrm>
          <a:prstGeom prst="rect">
            <a:avLst/>
          </a:prstGeom>
        </p:spPr>
      </p:pic>
      <p:pic>
        <p:nvPicPr>
          <p:cNvPr id="15" name="Picture 14">
            <a:extLst>
              <a:ext uri="{FF2B5EF4-FFF2-40B4-BE49-F238E27FC236}">
                <a16:creationId xmlns:a16="http://schemas.microsoft.com/office/drawing/2014/main" id="{9FEF0F07-EB0E-C81A-FF81-F0F2AB06B2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0455" y="2243103"/>
            <a:ext cx="2929438" cy="3905918"/>
          </a:xfrm>
          <a:prstGeom prst="rect">
            <a:avLst/>
          </a:prstGeom>
        </p:spPr>
      </p:pic>
    </p:spTree>
    <p:extLst>
      <p:ext uri="{BB962C8B-B14F-4D97-AF65-F5344CB8AC3E}">
        <p14:creationId xmlns:p14="http://schemas.microsoft.com/office/powerpoint/2010/main" val="89338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8FAB-6728-BE9A-310C-882FED3952E8}"/>
              </a:ext>
            </a:extLst>
          </p:cNvPr>
          <p:cNvSpPr>
            <a:spLocks noGrp="1"/>
          </p:cNvSpPr>
          <p:nvPr>
            <p:ph type="title"/>
          </p:nvPr>
        </p:nvSpPr>
        <p:spPr/>
        <p:txBody>
          <a:bodyPr/>
          <a:lstStyle/>
          <a:p>
            <a:r>
              <a:rPr lang="en-IN" dirty="0"/>
              <a:t>Face Alignment: 2D Alignment</a:t>
            </a:r>
          </a:p>
        </p:txBody>
      </p:sp>
      <p:sp>
        <p:nvSpPr>
          <p:cNvPr id="3" name="Content Placeholder 2">
            <a:extLst>
              <a:ext uri="{FF2B5EF4-FFF2-40B4-BE49-F238E27FC236}">
                <a16:creationId xmlns:a16="http://schemas.microsoft.com/office/drawing/2014/main" id="{6D1A8975-07E8-D75C-BECA-009DD5AFB299}"/>
              </a:ext>
            </a:extLst>
          </p:cNvPr>
          <p:cNvSpPr>
            <a:spLocks noGrp="1"/>
          </p:cNvSpPr>
          <p:nvPr>
            <p:ph idx="1"/>
          </p:nvPr>
        </p:nvSpPr>
        <p:spPr/>
        <p:txBody>
          <a:bodyPr/>
          <a:lstStyle/>
          <a:p>
            <a:pPr marL="0" indent="0">
              <a:buNone/>
            </a:pPr>
            <a:r>
              <a:rPr lang="en-IN" dirty="0"/>
              <a:t>Some math……..</a:t>
            </a:r>
          </a:p>
        </p:txBody>
      </p:sp>
      <p:pic>
        <p:nvPicPr>
          <p:cNvPr id="12290" name="Picture 2" descr="T2 Right triangle trigonometry | Learning Lab">
            <a:extLst>
              <a:ext uri="{FF2B5EF4-FFF2-40B4-BE49-F238E27FC236}">
                <a16:creationId xmlns:a16="http://schemas.microsoft.com/office/drawing/2014/main" id="{7F63178A-EF02-683F-60F6-6FDCC14B9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449" y="2384429"/>
            <a:ext cx="3118061" cy="37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936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8FAB-6728-BE9A-310C-882FED3952E8}"/>
              </a:ext>
            </a:extLst>
          </p:cNvPr>
          <p:cNvSpPr>
            <a:spLocks noGrp="1"/>
          </p:cNvSpPr>
          <p:nvPr>
            <p:ph type="title"/>
          </p:nvPr>
        </p:nvSpPr>
        <p:spPr/>
        <p:txBody>
          <a:bodyPr/>
          <a:lstStyle/>
          <a:p>
            <a:r>
              <a:rPr lang="en-IN" dirty="0"/>
              <a:t>Face Alignment: 2D Alignment</a:t>
            </a:r>
          </a:p>
        </p:txBody>
      </p:sp>
      <p:sp>
        <p:nvSpPr>
          <p:cNvPr id="3" name="Content Placeholder 2">
            <a:extLst>
              <a:ext uri="{FF2B5EF4-FFF2-40B4-BE49-F238E27FC236}">
                <a16:creationId xmlns:a16="http://schemas.microsoft.com/office/drawing/2014/main" id="{6D1A8975-07E8-D75C-BECA-009DD5AFB299}"/>
              </a:ext>
            </a:extLst>
          </p:cNvPr>
          <p:cNvSpPr>
            <a:spLocks noGrp="1"/>
          </p:cNvSpPr>
          <p:nvPr>
            <p:ph idx="1"/>
          </p:nvPr>
        </p:nvSpPr>
        <p:spPr/>
        <p:txBody>
          <a:bodyPr/>
          <a:lstStyle/>
          <a:p>
            <a:pPr marL="0" indent="0">
              <a:buNone/>
            </a:pPr>
            <a:r>
              <a:rPr lang="en-IN" dirty="0"/>
              <a:t>Some math……..</a:t>
            </a:r>
          </a:p>
        </p:txBody>
      </p:sp>
      <p:pic>
        <p:nvPicPr>
          <p:cNvPr id="13314" name="Picture 2">
            <a:extLst>
              <a:ext uri="{FF2B5EF4-FFF2-40B4-BE49-F238E27FC236}">
                <a16:creationId xmlns:a16="http://schemas.microsoft.com/office/drawing/2014/main" id="{2B14E152-A7E6-49EF-9686-2C3B688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894029"/>
            <a:ext cx="2635627" cy="263562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40312DEA-D225-3CF4-F961-F89CCFEB7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527" y="2894029"/>
            <a:ext cx="2673334" cy="267333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8C20E7D7-00C8-6B34-31FD-50DA6B5DA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481" y="2894029"/>
            <a:ext cx="2673334" cy="2673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5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8FAB-6728-BE9A-310C-882FED3952E8}"/>
              </a:ext>
            </a:extLst>
          </p:cNvPr>
          <p:cNvSpPr>
            <a:spLocks noGrp="1"/>
          </p:cNvSpPr>
          <p:nvPr>
            <p:ph type="title"/>
          </p:nvPr>
        </p:nvSpPr>
        <p:spPr/>
        <p:txBody>
          <a:bodyPr/>
          <a:lstStyle/>
          <a:p>
            <a:r>
              <a:rPr lang="en-IN" dirty="0"/>
              <a:t>Face Alignment: 2D Alignment</a:t>
            </a:r>
          </a:p>
        </p:txBody>
      </p:sp>
      <p:sp>
        <p:nvSpPr>
          <p:cNvPr id="3" name="Content Placeholder 2">
            <a:extLst>
              <a:ext uri="{FF2B5EF4-FFF2-40B4-BE49-F238E27FC236}">
                <a16:creationId xmlns:a16="http://schemas.microsoft.com/office/drawing/2014/main" id="{6D1A8975-07E8-D75C-BECA-009DD5AFB299}"/>
              </a:ext>
            </a:extLst>
          </p:cNvPr>
          <p:cNvSpPr>
            <a:spLocks noGrp="1"/>
          </p:cNvSpPr>
          <p:nvPr>
            <p:ph idx="1"/>
          </p:nvPr>
        </p:nvSpPr>
        <p:spPr/>
        <p:txBody>
          <a:bodyPr/>
          <a:lstStyle/>
          <a:p>
            <a:pPr marL="0" indent="0">
              <a:buNone/>
            </a:pPr>
            <a:r>
              <a:rPr lang="en-IN" dirty="0"/>
              <a:t>Some math……..</a:t>
            </a:r>
          </a:p>
        </p:txBody>
      </p:sp>
      <p:pic>
        <p:nvPicPr>
          <p:cNvPr id="14340" name="Picture 4">
            <a:extLst>
              <a:ext uri="{FF2B5EF4-FFF2-40B4-BE49-F238E27FC236}">
                <a16:creationId xmlns:a16="http://schemas.microsoft.com/office/drawing/2014/main" id="{9AC17886-438D-1A15-A303-21666DE7A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455" y="2809188"/>
            <a:ext cx="2935209" cy="289015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EC0D8D80-2D0D-16AB-63D3-F9568C2D3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439" y="2809187"/>
            <a:ext cx="2935210" cy="2890152"/>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0499A6BD-6950-C0D5-7640-E1664D5DB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7629" y="2762553"/>
            <a:ext cx="3029932" cy="298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74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F4C-BFF9-7A27-81B2-7BEA07556B11}"/>
              </a:ext>
            </a:extLst>
          </p:cNvPr>
          <p:cNvSpPr>
            <a:spLocks noGrp="1"/>
          </p:cNvSpPr>
          <p:nvPr>
            <p:ph type="title"/>
          </p:nvPr>
        </p:nvSpPr>
        <p:spPr>
          <a:xfrm>
            <a:off x="1097280" y="258323"/>
            <a:ext cx="10058400" cy="1450757"/>
          </a:xfrm>
        </p:spPr>
        <p:txBody>
          <a:bodyPr/>
          <a:lstStyle/>
          <a:p>
            <a:r>
              <a:rPr lang="en-IN" dirty="0"/>
              <a:t>About me</a:t>
            </a:r>
          </a:p>
        </p:txBody>
      </p:sp>
      <p:pic>
        <p:nvPicPr>
          <p:cNvPr id="5" name="Content Placeholder 4">
            <a:extLst>
              <a:ext uri="{FF2B5EF4-FFF2-40B4-BE49-F238E27FC236}">
                <a16:creationId xmlns:a16="http://schemas.microsoft.com/office/drawing/2014/main" id="{9B2F769C-EE72-88DA-859E-3B1C10FEC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653" y="2355223"/>
            <a:ext cx="2058447" cy="205844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4559E87-301C-1217-D0A0-2A9EFEF0601A}"/>
              </a:ext>
            </a:extLst>
          </p:cNvPr>
          <p:cNvSpPr txBox="1"/>
          <p:nvPr/>
        </p:nvSpPr>
        <p:spPr>
          <a:xfrm>
            <a:off x="3912123" y="2110126"/>
            <a:ext cx="7927942" cy="4278094"/>
          </a:xfrm>
          <a:prstGeom prst="rect">
            <a:avLst/>
          </a:prstGeom>
          <a:noFill/>
        </p:spPr>
        <p:txBody>
          <a:bodyPr wrap="square" rtlCol="0">
            <a:spAutoFit/>
          </a:bodyPr>
          <a:lstStyle/>
          <a:p>
            <a:r>
              <a:rPr lang="en-IN" sz="1600" b="1" dirty="0"/>
              <a:t>Work Experience</a:t>
            </a:r>
            <a:r>
              <a:rPr lang="en-IN" sz="1600" dirty="0"/>
              <a:t> </a:t>
            </a:r>
          </a:p>
          <a:p>
            <a:pPr marL="285750" indent="-285750">
              <a:buFont typeface="Arial" panose="020B0604020202020204" pitchFamily="34" charset="0"/>
              <a:buChar char="•"/>
            </a:pPr>
            <a:r>
              <a:rPr lang="en-IN" sz="1600" dirty="0"/>
              <a:t>Risk Analyst</a:t>
            </a:r>
          </a:p>
          <a:p>
            <a:pPr marL="742950" lvl="1" indent="-285750">
              <a:buFont typeface="Arial" panose="020B0604020202020204" pitchFamily="34" charset="0"/>
              <a:buChar char="•"/>
            </a:pPr>
            <a:r>
              <a:rPr lang="en-IN" sz="1600" dirty="0">
                <a:solidFill>
                  <a:schemeClr val="tx1">
                    <a:lumMod val="50000"/>
                    <a:lumOff val="50000"/>
                  </a:schemeClr>
                </a:solidFill>
              </a:rPr>
              <a:t>Morgan Stanley (Jan 2023 – Present)</a:t>
            </a:r>
          </a:p>
          <a:p>
            <a:pPr marL="285750" indent="-285750">
              <a:buFont typeface="Arial" panose="020B0604020202020204" pitchFamily="34" charset="0"/>
              <a:buChar char="•"/>
            </a:pPr>
            <a:r>
              <a:rPr lang="en-IN" sz="1600" dirty="0"/>
              <a:t>Data Science Intern</a:t>
            </a:r>
          </a:p>
          <a:p>
            <a:pPr marL="742950" lvl="1" indent="-285750">
              <a:buFont typeface="Arial" panose="020B0604020202020204" pitchFamily="34" charset="0"/>
              <a:buChar char="•"/>
            </a:pPr>
            <a:r>
              <a:rPr lang="en-IN" sz="1600" dirty="0">
                <a:solidFill>
                  <a:schemeClr val="tx1">
                    <a:lumMod val="50000"/>
                    <a:lumOff val="50000"/>
                  </a:schemeClr>
                </a:solidFill>
              </a:rPr>
              <a:t>AkzoNobel Coatings International B.V. Netherlands (Feb 2022 – Dec 2022)</a:t>
            </a:r>
          </a:p>
          <a:p>
            <a:pPr marL="285750" indent="-285750">
              <a:buFont typeface="Arial" panose="020B0604020202020204" pitchFamily="34" charset="0"/>
              <a:buChar char="•"/>
            </a:pPr>
            <a:r>
              <a:rPr lang="en-IN" sz="1600" dirty="0"/>
              <a:t>Data Science Intern</a:t>
            </a:r>
          </a:p>
          <a:p>
            <a:pPr marL="742950" lvl="1" indent="-285750">
              <a:buFont typeface="Arial" panose="020B0604020202020204" pitchFamily="34" charset="0"/>
              <a:buChar char="•"/>
            </a:pPr>
            <a:r>
              <a:rPr lang="en-IN" sz="1600" dirty="0" err="1">
                <a:solidFill>
                  <a:schemeClr val="tx1">
                    <a:lumMod val="50000"/>
                    <a:lumOff val="50000"/>
                  </a:schemeClr>
                </a:solidFill>
              </a:rPr>
              <a:t>EzeRx</a:t>
            </a:r>
            <a:r>
              <a:rPr lang="en-IN" sz="1600" dirty="0">
                <a:solidFill>
                  <a:schemeClr val="tx1">
                    <a:lumMod val="50000"/>
                    <a:lumOff val="50000"/>
                  </a:schemeClr>
                </a:solidFill>
              </a:rPr>
              <a:t> Health Tech </a:t>
            </a:r>
            <a:r>
              <a:rPr lang="en-IN" sz="1600" dirty="0" err="1">
                <a:solidFill>
                  <a:schemeClr val="tx1">
                    <a:lumMod val="50000"/>
                    <a:lumOff val="50000"/>
                  </a:schemeClr>
                </a:solidFill>
              </a:rPr>
              <a:t>Pvt.</a:t>
            </a:r>
            <a:r>
              <a:rPr lang="en-IN" sz="1600" dirty="0">
                <a:solidFill>
                  <a:schemeClr val="tx1">
                    <a:lumMod val="50000"/>
                    <a:lumOff val="50000"/>
                  </a:schemeClr>
                </a:solidFill>
              </a:rPr>
              <a:t> Ltd. (Jan 2022 – July 2022)</a:t>
            </a:r>
          </a:p>
          <a:p>
            <a:pPr marL="285750" indent="-285750">
              <a:buFont typeface="Arial" panose="020B0604020202020204" pitchFamily="34" charset="0"/>
              <a:buChar char="•"/>
            </a:pPr>
            <a:r>
              <a:rPr lang="en-IN" sz="1600" dirty="0"/>
              <a:t>Associate Engineer</a:t>
            </a:r>
          </a:p>
          <a:p>
            <a:pPr marL="742950" lvl="1" indent="-285750">
              <a:buFont typeface="Arial" panose="020B0604020202020204" pitchFamily="34" charset="0"/>
              <a:buChar char="•"/>
            </a:pPr>
            <a:r>
              <a:rPr lang="en-IN" sz="1600" dirty="0">
                <a:solidFill>
                  <a:schemeClr val="tx1">
                    <a:lumMod val="50000"/>
                    <a:lumOff val="50000"/>
                  </a:schemeClr>
                </a:solidFill>
              </a:rPr>
              <a:t>Tata Communications Ltd. (July 2019 – Aug 2020)</a:t>
            </a:r>
          </a:p>
          <a:p>
            <a:pPr marL="285750" indent="-285750">
              <a:buFont typeface="Arial" panose="020B0604020202020204" pitchFamily="34" charset="0"/>
              <a:buChar char="•"/>
            </a:pPr>
            <a:r>
              <a:rPr lang="en-IN" sz="1600" dirty="0"/>
              <a:t>Network Automation and Analysis Engineer Intern</a:t>
            </a:r>
          </a:p>
          <a:p>
            <a:pPr marL="742950" lvl="1" indent="-285750">
              <a:buFont typeface="Arial" panose="020B0604020202020204" pitchFamily="34" charset="0"/>
              <a:buChar char="•"/>
            </a:pPr>
            <a:r>
              <a:rPr lang="en-IN" sz="1600" dirty="0">
                <a:solidFill>
                  <a:schemeClr val="tx1">
                    <a:lumMod val="50000"/>
                    <a:lumOff val="50000"/>
                  </a:schemeClr>
                </a:solidFill>
              </a:rPr>
              <a:t>Cisco (June 2018 – July 2018)</a:t>
            </a:r>
          </a:p>
          <a:p>
            <a:pPr marL="285750" indent="-285750">
              <a:buFont typeface="Arial" panose="020B0604020202020204" pitchFamily="34" charset="0"/>
              <a:buChar char="•"/>
            </a:pPr>
            <a:endParaRPr lang="en-IN" sz="1600" dirty="0"/>
          </a:p>
          <a:p>
            <a:r>
              <a:rPr lang="en-IN" sz="1600" b="1" dirty="0"/>
              <a:t>Education</a:t>
            </a:r>
          </a:p>
          <a:p>
            <a:pPr marL="285750" indent="-285750">
              <a:buFont typeface="Arial" panose="020B0604020202020204" pitchFamily="34" charset="0"/>
              <a:buChar char="•"/>
            </a:pPr>
            <a:r>
              <a:rPr lang="en-IN" sz="1600" dirty="0" err="1"/>
              <a:t>M.Tech</a:t>
            </a:r>
            <a:r>
              <a:rPr lang="en-IN" sz="1600" dirty="0"/>
              <a:t> – Artificial Intelligence </a:t>
            </a:r>
          </a:p>
          <a:p>
            <a:pPr marL="742950" lvl="1" indent="-285750">
              <a:buFont typeface="Arial" panose="020B0604020202020204" pitchFamily="34" charset="0"/>
              <a:buChar char="•"/>
            </a:pPr>
            <a:r>
              <a:rPr lang="en-IN" sz="1600" dirty="0">
                <a:solidFill>
                  <a:schemeClr val="tx1">
                    <a:lumMod val="50000"/>
                    <a:lumOff val="50000"/>
                  </a:schemeClr>
                </a:solidFill>
              </a:rPr>
              <a:t>NMIMS (2021 - 2023, currently pursuing)</a:t>
            </a:r>
          </a:p>
          <a:p>
            <a:pPr marL="285750" indent="-285750">
              <a:buFont typeface="Arial" panose="020B0604020202020204" pitchFamily="34" charset="0"/>
              <a:buChar char="•"/>
            </a:pPr>
            <a:r>
              <a:rPr lang="en-IN" sz="1600" dirty="0"/>
              <a:t>B.E. – Computer Engineering</a:t>
            </a:r>
          </a:p>
          <a:p>
            <a:pPr marL="742950" lvl="1" indent="-285750">
              <a:buFont typeface="Arial" panose="020B0604020202020204" pitchFamily="34" charset="0"/>
              <a:buChar char="•"/>
            </a:pPr>
            <a:r>
              <a:rPr lang="en-IN" sz="1600" dirty="0">
                <a:solidFill>
                  <a:schemeClr val="tx1">
                    <a:lumMod val="50000"/>
                    <a:lumOff val="50000"/>
                  </a:schemeClr>
                </a:solidFill>
              </a:rPr>
              <a:t>Mumbai University (2015 - 2019)</a:t>
            </a:r>
          </a:p>
        </p:txBody>
      </p:sp>
    </p:spTree>
    <p:extLst>
      <p:ext uri="{BB962C8B-B14F-4D97-AF65-F5344CB8AC3E}">
        <p14:creationId xmlns:p14="http://schemas.microsoft.com/office/powerpoint/2010/main" val="3155721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C2ED-0746-F3C3-6E23-0A4D955555EE}"/>
              </a:ext>
            </a:extLst>
          </p:cNvPr>
          <p:cNvSpPr>
            <a:spLocks noGrp="1"/>
          </p:cNvSpPr>
          <p:nvPr>
            <p:ph type="title"/>
          </p:nvPr>
        </p:nvSpPr>
        <p:spPr/>
        <p:txBody>
          <a:bodyPr>
            <a:normAutofit/>
          </a:bodyPr>
          <a:lstStyle/>
          <a:p>
            <a:r>
              <a:rPr lang="en-IN" sz="3600" dirty="0"/>
              <a:t>Embedding Extraction and Face Recognition</a:t>
            </a:r>
          </a:p>
        </p:txBody>
      </p:sp>
      <p:sp>
        <p:nvSpPr>
          <p:cNvPr id="3" name="Content Placeholder 2">
            <a:extLst>
              <a:ext uri="{FF2B5EF4-FFF2-40B4-BE49-F238E27FC236}">
                <a16:creationId xmlns:a16="http://schemas.microsoft.com/office/drawing/2014/main" id="{0C4749F3-8580-4AE4-7DC8-CD16A1F4563F}"/>
              </a:ext>
            </a:extLst>
          </p:cNvPr>
          <p:cNvSpPr>
            <a:spLocks noGrp="1"/>
          </p:cNvSpPr>
          <p:nvPr>
            <p:ph idx="1"/>
          </p:nvPr>
        </p:nvSpPr>
        <p:spPr/>
        <p:txBody>
          <a:bodyPr/>
          <a:lstStyle/>
          <a:p>
            <a:r>
              <a:rPr lang="en-IN" dirty="0"/>
              <a:t>What kind of network should we train for this one shot learning/few shot learning task ?</a:t>
            </a:r>
          </a:p>
          <a:p>
            <a:pPr marL="457200" indent="-457200">
              <a:buFont typeface="+mj-lt"/>
              <a:buAutoNum type="arabicPeriod"/>
            </a:pPr>
            <a:r>
              <a:rPr lang="en-IN" dirty="0"/>
              <a:t>A model from scratch ?</a:t>
            </a:r>
          </a:p>
          <a:p>
            <a:pPr marL="457200" indent="-457200">
              <a:buFont typeface="+mj-lt"/>
              <a:buAutoNum type="arabicPeriod"/>
            </a:pPr>
            <a:r>
              <a:rPr lang="en-IN" dirty="0"/>
              <a:t>A pretrained model ?</a:t>
            </a:r>
          </a:p>
        </p:txBody>
      </p:sp>
    </p:spTree>
    <p:extLst>
      <p:ext uri="{BB962C8B-B14F-4D97-AF65-F5344CB8AC3E}">
        <p14:creationId xmlns:p14="http://schemas.microsoft.com/office/powerpoint/2010/main" val="899304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40FC-3114-A743-4680-1DE7423CB8F6}"/>
              </a:ext>
            </a:extLst>
          </p:cNvPr>
          <p:cNvSpPr>
            <a:spLocks noGrp="1"/>
          </p:cNvSpPr>
          <p:nvPr>
            <p:ph type="title"/>
          </p:nvPr>
        </p:nvSpPr>
        <p:spPr/>
        <p:txBody>
          <a:bodyPr/>
          <a:lstStyle/>
          <a:p>
            <a:r>
              <a:rPr lang="en-IN" dirty="0"/>
              <a:t>Siamese Network</a:t>
            </a:r>
          </a:p>
        </p:txBody>
      </p:sp>
      <p:sp>
        <p:nvSpPr>
          <p:cNvPr id="3" name="Content Placeholder 2">
            <a:extLst>
              <a:ext uri="{FF2B5EF4-FFF2-40B4-BE49-F238E27FC236}">
                <a16:creationId xmlns:a16="http://schemas.microsoft.com/office/drawing/2014/main" id="{4F328A23-ECE8-BB42-40B6-A6FA43F7C7F1}"/>
              </a:ext>
            </a:extLst>
          </p:cNvPr>
          <p:cNvSpPr>
            <a:spLocks noGrp="1"/>
          </p:cNvSpPr>
          <p:nvPr>
            <p:ph idx="1"/>
          </p:nvPr>
        </p:nvSpPr>
        <p:spPr/>
        <p:txBody>
          <a:bodyPr/>
          <a:lstStyle/>
          <a:p>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Siamese neural network</a:t>
            </a:r>
            <a:r>
              <a:rPr lang="en-US" b="0" i="0" dirty="0">
                <a:solidFill>
                  <a:srgbClr val="202122"/>
                </a:solidFill>
                <a:effectLst/>
                <a:latin typeface="Arial" panose="020B0604020202020204" pitchFamily="34" charset="0"/>
              </a:rPr>
              <a:t> (sometimes called a </a:t>
            </a:r>
            <a:r>
              <a:rPr lang="en-US" b="1" i="0" dirty="0">
                <a:solidFill>
                  <a:srgbClr val="202122"/>
                </a:solidFill>
                <a:effectLst/>
                <a:latin typeface="Arial" panose="020B0604020202020204" pitchFamily="34" charset="0"/>
              </a:rPr>
              <a:t>twin neural network</a:t>
            </a:r>
            <a:r>
              <a:rPr lang="en-US" b="0" i="0" dirty="0">
                <a:solidFill>
                  <a:srgbClr val="202122"/>
                </a:solidFill>
                <a:effectLst/>
                <a:latin typeface="Arial" panose="020B0604020202020204" pitchFamily="34" charset="0"/>
              </a:rPr>
              <a:t>) is an </a:t>
            </a:r>
            <a:r>
              <a:rPr lang="en-US" b="0" i="0" u="none" strike="noStrike" dirty="0">
                <a:solidFill>
                  <a:srgbClr val="3366CC"/>
                </a:solidFill>
                <a:effectLst/>
                <a:latin typeface="Arial" panose="020B0604020202020204" pitchFamily="34" charset="0"/>
                <a:hlinkClick r:id="rId2" tooltip="Artificial neural network"/>
              </a:rPr>
              <a:t>artificial neural network</a:t>
            </a:r>
            <a:r>
              <a:rPr lang="en-US" b="0" i="0" dirty="0">
                <a:solidFill>
                  <a:srgbClr val="202122"/>
                </a:solidFill>
                <a:effectLst/>
                <a:latin typeface="Arial" panose="020B0604020202020204" pitchFamily="34" charset="0"/>
              </a:rPr>
              <a:t> that uses the same weights while working in tandem on two different inputs to compute comparable output vectors.</a:t>
            </a:r>
            <a:endParaRPr lang="en-IN" dirty="0"/>
          </a:p>
        </p:txBody>
      </p:sp>
      <p:pic>
        <p:nvPicPr>
          <p:cNvPr id="16386" name="Picture 2" descr="031 CNN Siamese Network - Master Data Science 01.12.2018">
            <a:extLst>
              <a:ext uri="{FF2B5EF4-FFF2-40B4-BE49-F238E27FC236}">
                <a16:creationId xmlns:a16="http://schemas.microsoft.com/office/drawing/2014/main" id="{2C10D681-51D3-E713-1746-83E23608B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423" y="3576137"/>
            <a:ext cx="5687505" cy="266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73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47082-EB8E-D520-CB2E-CC6115200F16}"/>
              </a:ext>
            </a:extLst>
          </p:cNvPr>
          <p:cNvSpPr>
            <a:spLocks noGrp="1"/>
          </p:cNvSpPr>
          <p:nvPr>
            <p:ph type="title"/>
          </p:nvPr>
        </p:nvSpPr>
        <p:spPr/>
        <p:txBody>
          <a:bodyPr>
            <a:normAutofit/>
          </a:bodyPr>
          <a:lstStyle/>
          <a:p>
            <a:r>
              <a:rPr lang="en-IN" sz="3200" dirty="0"/>
              <a:t>Siamese Network: L1/L2 Distance and Classification</a:t>
            </a:r>
          </a:p>
        </p:txBody>
      </p:sp>
      <p:sp>
        <p:nvSpPr>
          <p:cNvPr id="3" name="Content Placeholder 2">
            <a:extLst>
              <a:ext uri="{FF2B5EF4-FFF2-40B4-BE49-F238E27FC236}">
                <a16:creationId xmlns:a16="http://schemas.microsoft.com/office/drawing/2014/main" id="{4E6EF177-01DA-72DF-CE2D-E2437C941CE3}"/>
              </a:ext>
            </a:extLst>
          </p:cNvPr>
          <p:cNvSpPr>
            <a:spLocks noGrp="1"/>
          </p:cNvSpPr>
          <p:nvPr>
            <p:ph idx="1"/>
          </p:nvPr>
        </p:nvSpPr>
        <p:spPr/>
        <p:txBody>
          <a:bodyPr/>
          <a:lstStyle/>
          <a:p>
            <a:r>
              <a:rPr lang="en-IN" dirty="0"/>
              <a:t>Calculate the distance between the feature vectors </a:t>
            </a:r>
          </a:p>
          <a:p>
            <a:r>
              <a:rPr lang="en-IN" dirty="0"/>
              <a:t>Pass this distance vector to the classification layer</a:t>
            </a:r>
          </a:p>
        </p:txBody>
      </p:sp>
      <p:pic>
        <p:nvPicPr>
          <p:cNvPr id="17410" name="Picture 2" descr="Siamese networks - Advanced Deep Learning with Python [Book]">
            <a:extLst>
              <a:ext uri="{FF2B5EF4-FFF2-40B4-BE49-F238E27FC236}">
                <a16:creationId xmlns:a16="http://schemas.microsoft.com/office/drawing/2014/main" id="{903F7AC9-48A8-F819-D13B-9D2FA411A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813" y="3742834"/>
            <a:ext cx="5089674" cy="174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405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0DFF-CEB4-39EB-406A-3A5B70969355}"/>
              </a:ext>
            </a:extLst>
          </p:cNvPr>
          <p:cNvSpPr>
            <a:spLocks noGrp="1"/>
          </p:cNvSpPr>
          <p:nvPr>
            <p:ph type="title"/>
          </p:nvPr>
        </p:nvSpPr>
        <p:spPr/>
        <p:txBody>
          <a:bodyPr/>
          <a:lstStyle/>
          <a:p>
            <a:r>
              <a:rPr lang="en-IN" dirty="0"/>
              <a:t>Siamese Network: Custom Loss</a:t>
            </a:r>
          </a:p>
        </p:txBody>
      </p:sp>
      <p:sp>
        <p:nvSpPr>
          <p:cNvPr id="3" name="Content Placeholder 2">
            <a:extLst>
              <a:ext uri="{FF2B5EF4-FFF2-40B4-BE49-F238E27FC236}">
                <a16:creationId xmlns:a16="http://schemas.microsoft.com/office/drawing/2014/main" id="{3BFB6650-AAF1-36CF-3C46-B009446239E3}"/>
              </a:ext>
            </a:extLst>
          </p:cNvPr>
          <p:cNvSpPr>
            <a:spLocks noGrp="1"/>
          </p:cNvSpPr>
          <p:nvPr>
            <p:ph idx="1"/>
          </p:nvPr>
        </p:nvSpPr>
        <p:spPr/>
        <p:txBody>
          <a:bodyPr/>
          <a:lstStyle/>
          <a:p>
            <a:pPr marL="457200" indent="-457200">
              <a:buFont typeface="+mj-lt"/>
              <a:buAutoNum type="arabicPeriod"/>
            </a:pPr>
            <a:r>
              <a:rPr lang="en-IN" dirty="0"/>
              <a:t>Contrastive Loss</a:t>
            </a:r>
          </a:p>
          <a:p>
            <a:pPr marL="457200" indent="-457200">
              <a:buFont typeface="+mj-lt"/>
              <a:buAutoNum type="arabicPeriod"/>
            </a:pPr>
            <a:r>
              <a:rPr lang="en-IN" b="1" dirty="0"/>
              <a:t>Triplet Loss</a:t>
            </a:r>
          </a:p>
        </p:txBody>
      </p:sp>
      <p:pic>
        <p:nvPicPr>
          <p:cNvPr id="18434" name="Picture 2" descr="Understanding Ranking Loss, Contrastive Loss, Margin Loss, Triplet Loss,  Hinge Loss and all those confusing names">
            <a:extLst>
              <a:ext uri="{FF2B5EF4-FFF2-40B4-BE49-F238E27FC236}">
                <a16:creationId xmlns:a16="http://schemas.microsoft.com/office/drawing/2014/main" id="{DCF25C29-DDE2-C715-4808-5C434F759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2748" y="2831849"/>
            <a:ext cx="4710048" cy="340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9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3B6ED-3BCE-F792-3641-E268AC881F0B}"/>
              </a:ext>
            </a:extLst>
          </p:cNvPr>
          <p:cNvSpPr>
            <a:spLocks noGrp="1"/>
          </p:cNvSpPr>
          <p:nvPr>
            <p:ph type="title"/>
          </p:nvPr>
        </p:nvSpPr>
        <p:spPr/>
        <p:txBody>
          <a:bodyPr/>
          <a:lstStyle/>
          <a:p>
            <a:r>
              <a:rPr lang="en-IN" dirty="0"/>
              <a:t>Siamese Network: Triplet Loss</a:t>
            </a:r>
          </a:p>
        </p:txBody>
      </p:sp>
      <p:pic>
        <p:nvPicPr>
          <p:cNvPr id="19458" name="Picture 2" descr="Triplet Loss and Online Triplet Mining in TensorFlow | Olivier Moindrot blog">
            <a:extLst>
              <a:ext uri="{FF2B5EF4-FFF2-40B4-BE49-F238E27FC236}">
                <a16:creationId xmlns:a16="http://schemas.microsoft.com/office/drawing/2014/main" id="{483F96BA-3940-472F-3065-50A98F0DC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62700"/>
            <a:ext cx="5334437" cy="4006392"/>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Triplet loss in Pytorch - PyTorch Forums">
            <a:extLst>
              <a:ext uri="{FF2B5EF4-FFF2-40B4-BE49-F238E27FC236}">
                <a16:creationId xmlns:a16="http://schemas.microsoft.com/office/drawing/2014/main" id="{271B0035-8DD7-5F43-5CEB-5DF4261B7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717" y="2350122"/>
            <a:ext cx="4332402" cy="56112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Triplet Loss and Siamese Neural Networks | by Enosh Shrestha | Medium">
            <a:extLst>
              <a:ext uri="{FF2B5EF4-FFF2-40B4-BE49-F238E27FC236}">
                <a16:creationId xmlns:a16="http://schemas.microsoft.com/office/drawing/2014/main" id="{23131BA7-F7A6-FD76-B0E3-E4CA11ECE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389" y="3727467"/>
            <a:ext cx="4135730" cy="110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162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536F6-869E-8B21-44D6-09310CCCB6B4}"/>
              </a:ext>
            </a:extLst>
          </p:cNvPr>
          <p:cNvSpPr>
            <a:spLocks noGrp="1"/>
          </p:cNvSpPr>
          <p:nvPr>
            <p:ph type="title"/>
          </p:nvPr>
        </p:nvSpPr>
        <p:spPr/>
        <p:txBody>
          <a:bodyPr>
            <a:normAutofit/>
          </a:bodyPr>
          <a:lstStyle/>
          <a:p>
            <a:r>
              <a:rPr lang="en-IN" sz="3200" dirty="0"/>
              <a:t>Important Aspects of Face Recognition Systems</a:t>
            </a:r>
          </a:p>
        </p:txBody>
      </p:sp>
      <p:sp>
        <p:nvSpPr>
          <p:cNvPr id="3" name="Content Placeholder 2">
            <a:extLst>
              <a:ext uri="{FF2B5EF4-FFF2-40B4-BE49-F238E27FC236}">
                <a16:creationId xmlns:a16="http://schemas.microsoft.com/office/drawing/2014/main" id="{1BA8AD9C-6E49-2E00-DF3E-C688EC88C713}"/>
              </a:ext>
            </a:extLst>
          </p:cNvPr>
          <p:cNvSpPr>
            <a:spLocks noGrp="1"/>
          </p:cNvSpPr>
          <p:nvPr>
            <p:ph idx="1"/>
          </p:nvPr>
        </p:nvSpPr>
        <p:spPr/>
        <p:txBody>
          <a:bodyPr/>
          <a:lstStyle/>
          <a:p>
            <a:pPr marL="457200" indent="-457200">
              <a:buFont typeface="+mj-lt"/>
              <a:buAutoNum type="arabicPeriod"/>
            </a:pPr>
            <a:r>
              <a:rPr lang="en-IN" dirty="0"/>
              <a:t>Fairness</a:t>
            </a:r>
          </a:p>
          <a:p>
            <a:pPr marL="457200" indent="-457200">
              <a:buFont typeface="+mj-lt"/>
              <a:buAutoNum type="arabicPeriod"/>
            </a:pPr>
            <a:r>
              <a:rPr lang="en-IN" dirty="0"/>
              <a:t>Transparency</a:t>
            </a:r>
          </a:p>
          <a:p>
            <a:pPr marL="457200" indent="-457200">
              <a:buFont typeface="+mj-lt"/>
              <a:buAutoNum type="arabicPeriod"/>
            </a:pPr>
            <a:r>
              <a:rPr lang="en-IN" dirty="0"/>
              <a:t>Accountability</a:t>
            </a:r>
          </a:p>
          <a:p>
            <a:pPr marL="457200" indent="-457200">
              <a:buFont typeface="+mj-lt"/>
              <a:buAutoNum type="arabicPeriod"/>
            </a:pPr>
            <a:r>
              <a:rPr lang="en-IN" dirty="0"/>
              <a:t>Non-discrimination</a:t>
            </a:r>
          </a:p>
          <a:p>
            <a:pPr marL="457200" indent="-457200">
              <a:buFont typeface="+mj-lt"/>
              <a:buAutoNum type="arabicPeriod"/>
            </a:pPr>
            <a:r>
              <a:rPr lang="en-IN" dirty="0"/>
              <a:t>Notice and Consent</a:t>
            </a:r>
          </a:p>
          <a:p>
            <a:pPr marL="457200" indent="-457200">
              <a:buFont typeface="+mj-lt"/>
              <a:buAutoNum type="arabicPeriod"/>
            </a:pPr>
            <a:r>
              <a:rPr lang="en-IN" dirty="0"/>
              <a:t>Lawful Surveillance</a:t>
            </a:r>
          </a:p>
        </p:txBody>
      </p:sp>
      <p:pic>
        <p:nvPicPr>
          <p:cNvPr id="20482" name="Picture 2" descr="Facial recognition: It's time for action - Microsoft On the Issues">
            <a:extLst>
              <a:ext uri="{FF2B5EF4-FFF2-40B4-BE49-F238E27FC236}">
                <a16:creationId xmlns:a16="http://schemas.microsoft.com/office/drawing/2014/main" id="{662B895C-50A9-C93B-7C33-F570A4648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474" y="2016088"/>
            <a:ext cx="5519206" cy="310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7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DB02-B1FD-6A41-363E-CDDA73264F4F}"/>
              </a:ext>
            </a:extLst>
          </p:cNvPr>
          <p:cNvSpPr>
            <a:spLocks noGrp="1"/>
          </p:cNvSpPr>
          <p:nvPr>
            <p:ph type="title"/>
          </p:nvPr>
        </p:nvSpPr>
        <p:spPr/>
        <p:txBody>
          <a:bodyPr/>
          <a:lstStyle/>
          <a:p>
            <a:r>
              <a:rPr lang="en-IN" dirty="0"/>
              <a:t>Applications of Face recognition</a:t>
            </a:r>
          </a:p>
        </p:txBody>
      </p:sp>
      <p:sp>
        <p:nvSpPr>
          <p:cNvPr id="3" name="Content Placeholder 2">
            <a:extLst>
              <a:ext uri="{FF2B5EF4-FFF2-40B4-BE49-F238E27FC236}">
                <a16:creationId xmlns:a16="http://schemas.microsoft.com/office/drawing/2014/main" id="{9E9595BE-62A9-3A72-7F5F-F274592A8ABB}"/>
              </a:ext>
            </a:extLst>
          </p:cNvPr>
          <p:cNvSpPr>
            <a:spLocks noGrp="1"/>
          </p:cNvSpPr>
          <p:nvPr>
            <p:ph idx="1"/>
          </p:nvPr>
        </p:nvSpPr>
        <p:spPr>
          <a:xfrm>
            <a:off x="1097280" y="2108201"/>
            <a:ext cx="4841607" cy="3760891"/>
          </a:xfrm>
        </p:spPr>
        <p:txBody>
          <a:bodyPr/>
          <a:lstStyle/>
          <a:p>
            <a:pPr marL="457200" indent="-457200">
              <a:buFont typeface="+mj-lt"/>
              <a:buAutoNum type="arabicPeriod"/>
            </a:pPr>
            <a:r>
              <a:rPr lang="en-IN" dirty="0"/>
              <a:t>Auto Tagging on social media platforms</a:t>
            </a:r>
          </a:p>
          <a:p>
            <a:pPr marL="457200" indent="-457200">
              <a:buFont typeface="+mj-lt"/>
              <a:buAutoNum type="arabicPeriod"/>
            </a:pPr>
            <a:r>
              <a:rPr lang="en-IN" dirty="0"/>
              <a:t>Authentication via Face Verification</a:t>
            </a:r>
          </a:p>
          <a:p>
            <a:pPr marL="457200" indent="-457200">
              <a:buFont typeface="+mj-lt"/>
              <a:buAutoNum type="arabicPeriod"/>
            </a:pPr>
            <a:r>
              <a:rPr lang="en-IN" dirty="0"/>
              <a:t>Missing Person Identification</a:t>
            </a:r>
          </a:p>
          <a:p>
            <a:pPr marL="457200" indent="-457200">
              <a:buFont typeface="+mj-lt"/>
              <a:buAutoNum type="arabicPeriod"/>
            </a:pPr>
            <a:endParaRPr lang="en-IN" dirty="0"/>
          </a:p>
        </p:txBody>
      </p:sp>
      <p:pic>
        <p:nvPicPr>
          <p:cNvPr id="21506" name="Picture 2">
            <a:extLst>
              <a:ext uri="{FF2B5EF4-FFF2-40B4-BE49-F238E27FC236}">
                <a16:creationId xmlns:a16="http://schemas.microsoft.com/office/drawing/2014/main" id="{060EDC7F-80CC-D2CA-204D-6028EA832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839" y="4232709"/>
            <a:ext cx="1650963" cy="163638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F68FC04-1AA5-2DDB-0649-74C972945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764" y="4232709"/>
            <a:ext cx="1563495" cy="163638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933FAD89-2A02-C752-FDFC-78A9E394A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221" y="4034746"/>
            <a:ext cx="1384952" cy="183434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a:extLst>
              <a:ext uri="{FF2B5EF4-FFF2-40B4-BE49-F238E27FC236}">
                <a16:creationId xmlns:a16="http://schemas.microsoft.com/office/drawing/2014/main" id="{66468704-F08D-68B9-C8B2-5E356B257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1983" y="3605483"/>
            <a:ext cx="2263609" cy="226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053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9600" i="1" dirty="0">
                <a:solidFill>
                  <a:srgbClr val="FFFFFF"/>
                </a:solidFill>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42E27EB8-AD6D-0C74-AAFC-2B46E3A00984}"/>
              </a:ext>
            </a:extLst>
          </p:cNvPr>
          <p:cNvSpPr txBox="1"/>
          <p:nvPr/>
        </p:nvSpPr>
        <p:spPr>
          <a:xfrm flipH="1">
            <a:off x="1273883" y="5729716"/>
            <a:ext cx="6928822" cy="369332"/>
          </a:xfrm>
          <a:prstGeom prst="rect">
            <a:avLst/>
          </a:prstGeom>
          <a:noFill/>
        </p:spPr>
        <p:txBody>
          <a:bodyPr wrap="square" rtlCol="0">
            <a:spAutoFit/>
          </a:bodyPr>
          <a:lstStyle/>
          <a:p>
            <a:r>
              <a:rPr lang="en-IN" dirty="0">
                <a:solidFill>
                  <a:schemeClr val="bg1"/>
                </a:solidFill>
              </a:rPr>
              <a:t>For any queries drop an email at: quadeershaikh15.8@gmail.com</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8FB777-09D7-BE2F-0718-E9B28258A97E}"/>
              </a:ext>
            </a:extLst>
          </p:cNvPr>
          <p:cNvSpPr>
            <a:spLocks noGrp="1"/>
          </p:cNvSpPr>
          <p:nvPr>
            <p:ph type="title"/>
          </p:nvPr>
        </p:nvSpPr>
        <p:spPr/>
        <p:txBody>
          <a:bodyPr>
            <a:normAutofit/>
          </a:bodyPr>
          <a:lstStyle/>
          <a:p>
            <a:r>
              <a:rPr lang="en-IN" sz="6600" dirty="0"/>
              <a:t>Visual Embeddings and One Shot Learning</a:t>
            </a:r>
          </a:p>
        </p:txBody>
      </p:sp>
    </p:spTree>
    <p:extLst>
      <p:ext uri="{BB962C8B-B14F-4D97-AF65-F5344CB8AC3E}">
        <p14:creationId xmlns:p14="http://schemas.microsoft.com/office/powerpoint/2010/main" val="3109339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88E9D-0576-6379-B046-832E3DA0F906}"/>
              </a:ext>
            </a:extLst>
          </p:cNvPr>
          <p:cNvSpPr>
            <a:spLocks noGrp="1"/>
          </p:cNvSpPr>
          <p:nvPr>
            <p:ph type="title"/>
          </p:nvPr>
        </p:nvSpPr>
        <p:spPr/>
        <p:txBody>
          <a:bodyPr/>
          <a:lstStyle/>
          <a:p>
            <a:r>
              <a:rPr lang="en-IN" dirty="0"/>
              <a:t>Visual Embeddings</a:t>
            </a:r>
          </a:p>
        </p:txBody>
      </p:sp>
      <p:sp>
        <p:nvSpPr>
          <p:cNvPr id="5" name="Content Placeholder 4">
            <a:extLst>
              <a:ext uri="{FF2B5EF4-FFF2-40B4-BE49-F238E27FC236}">
                <a16:creationId xmlns:a16="http://schemas.microsoft.com/office/drawing/2014/main" id="{3C277A1F-648E-D164-3F97-52862D7A070D}"/>
              </a:ext>
            </a:extLst>
          </p:cNvPr>
          <p:cNvSpPr>
            <a:spLocks noGrp="1"/>
          </p:cNvSpPr>
          <p:nvPr>
            <p:ph idx="1"/>
          </p:nvPr>
        </p:nvSpPr>
        <p:spPr/>
        <p:txBody>
          <a:bodyPr>
            <a:normAutofit/>
          </a:bodyPr>
          <a:lstStyle/>
          <a:p>
            <a:r>
              <a:rPr lang="en-US" sz="1400" b="0" i="0" dirty="0">
                <a:solidFill>
                  <a:srgbClr val="202124"/>
                </a:solidFill>
                <a:effectLst/>
              </a:rPr>
              <a:t>What are image embeddings? An image embedding is </a:t>
            </a:r>
            <a:r>
              <a:rPr lang="en-US" sz="1400" b="1" i="0" dirty="0">
                <a:solidFill>
                  <a:srgbClr val="202124"/>
                </a:solidFill>
                <a:effectLst/>
              </a:rPr>
              <a:t>a lower-dimensional representation of the image</a:t>
            </a:r>
            <a:r>
              <a:rPr lang="en-US" sz="1400" b="0" i="0" dirty="0">
                <a:solidFill>
                  <a:srgbClr val="202124"/>
                </a:solidFill>
                <a:effectLst/>
              </a:rPr>
              <a:t>. In other words, it is a dense vector representation of the image which can be used for different computer </a:t>
            </a:r>
            <a:r>
              <a:rPr lang="en-US" sz="1400" dirty="0">
                <a:solidFill>
                  <a:srgbClr val="202124"/>
                </a:solidFill>
              </a:rPr>
              <a:t>vision tasks. E.g. Classification</a:t>
            </a:r>
          </a:p>
          <a:p>
            <a:r>
              <a:rPr lang="en-US" sz="1400" dirty="0">
                <a:solidFill>
                  <a:srgbClr val="202124"/>
                </a:solidFill>
              </a:rPr>
              <a:t>Usually is the output of the layer before the final layer (last fully connected layer)</a:t>
            </a:r>
          </a:p>
          <a:p>
            <a:r>
              <a:rPr lang="en-US" sz="1400" dirty="0"/>
              <a:t>This way, comparisons between images can be performed by measuring their pairwise distances in this embedding space.</a:t>
            </a:r>
            <a:endParaRPr lang="en-IN" sz="1400" dirty="0"/>
          </a:p>
        </p:txBody>
      </p:sp>
      <p:pic>
        <p:nvPicPr>
          <p:cNvPr id="5122" name="Picture 2" descr="Basic CNN Architecture: Explaining 5 Layers of Convolutional Neural Network  | upGrad blog">
            <a:extLst>
              <a:ext uri="{FF2B5EF4-FFF2-40B4-BE49-F238E27FC236}">
                <a16:creationId xmlns:a16="http://schemas.microsoft.com/office/drawing/2014/main" id="{4C5040CE-0078-BFFC-3BFC-1DCF00C11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522" y="3733353"/>
            <a:ext cx="6465462" cy="251945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2E5F7E2-DFAF-65CA-CB10-710C74A7A9D5}"/>
              </a:ext>
            </a:extLst>
          </p:cNvPr>
          <p:cNvCxnSpPr/>
          <p:nvPr/>
        </p:nvCxnSpPr>
        <p:spPr>
          <a:xfrm>
            <a:off x="7843101" y="3867974"/>
            <a:ext cx="0" cy="190123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87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B43E4-1F62-A79E-6167-2A1ABA0E6EC6}"/>
              </a:ext>
            </a:extLst>
          </p:cNvPr>
          <p:cNvSpPr>
            <a:spLocks noGrp="1"/>
          </p:cNvSpPr>
          <p:nvPr>
            <p:ph type="title"/>
          </p:nvPr>
        </p:nvSpPr>
        <p:spPr/>
        <p:txBody>
          <a:bodyPr>
            <a:normAutofit fontScale="90000"/>
          </a:bodyPr>
          <a:lstStyle/>
          <a:p>
            <a:r>
              <a:rPr lang="en-IN" dirty="0"/>
              <a:t>Visual Embeddings: Projected in 2D using Dimensionality Reduction</a:t>
            </a:r>
          </a:p>
        </p:txBody>
      </p:sp>
      <p:pic>
        <p:nvPicPr>
          <p:cNvPr id="5" name="Content Placeholder 4">
            <a:extLst>
              <a:ext uri="{FF2B5EF4-FFF2-40B4-BE49-F238E27FC236}">
                <a16:creationId xmlns:a16="http://schemas.microsoft.com/office/drawing/2014/main" id="{3F912C8B-8FE2-EFF7-508A-CA2666253B88}"/>
              </a:ext>
            </a:extLst>
          </p:cNvPr>
          <p:cNvPicPr>
            <a:picLocks noGrp="1" noChangeAspect="1"/>
          </p:cNvPicPr>
          <p:nvPr>
            <p:ph idx="1"/>
          </p:nvPr>
        </p:nvPicPr>
        <p:blipFill>
          <a:blip r:embed="rId2"/>
          <a:stretch>
            <a:fillRect/>
          </a:stretch>
        </p:blipFill>
        <p:spPr>
          <a:xfrm>
            <a:off x="2058896" y="2334443"/>
            <a:ext cx="7569560" cy="3760788"/>
          </a:xfrm>
        </p:spPr>
      </p:pic>
    </p:spTree>
    <p:extLst>
      <p:ext uri="{BB962C8B-B14F-4D97-AF65-F5344CB8AC3E}">
        <p14:creationId xmlns:p14="http://schemas.microsoft.com/office/powerpoint/2010/main" val="426481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7C94-5C72-A272-136F-B21DAE656A32}"/>
              </a:ext>
            </a:extLst>
          </p:cNvPr>
          <p:cNvSpPr>
            <a:spLocks noGrp="1"/>
          </p:cNvSpPr>
          <p:nvPr>
            <p:ph type="title"/>
          </p:nvPr>
        </p:nvSpPr>
        <p:spPr>
          <a:xfrm>
            <a:off x="1097280" y="258323"/>
            <a:ext cx="10058400" cy="1450757"/>
          </a:xfrm>
        </p:spPr>
        <p:txBody>
          <a:bodyPr>
            <a:normAutofit/>
          </a:bodyPr>
          <a:lstStyle/>
          <a:p>
            <a:r>
              <a:rPr lang="en-IN" sz="4000" dirty="0"/>
              <a:t>Embeddings: Formal Definition</a:t>
            </a:r>
          </a:p>
        </p:txBody>
      </p:sp>
      <p:sp>
        <p:nvSpPr>
          <p:cNvPr id="3" name="Content Placeholder 2">
            <a:extLst>
              <a:ext uri="{FF2B5EF4-FFF2-40B4-BE49-F238E27FC236}">
                <a16:creationId xmlns:a16="http://schemas.microsoft.com/office/drawing/2014/main" id="{731A4EE2-76D4-D2B6-DAE8-EA0078659BE3}"/>
              </a:ext>
            </a:extLst>
          </p:cNvPr>
          <p:cNvSpPr>
            <a:spLocks noGrp="1"/>
          </p:cNvSpPr>
          <p:nvPr>
            <p:ph idx="1"/>
          </p:nvPr>
        </p:nvSpPr>
        <p:spPr/>
        <p:txBody>
          <a:bodyPr>
            <a:normAutofit/>
          </a:bodyPr>
          <a:lstStyle/>
          <a:p>
            <a:pPr algn="just"/>
            <a:r>
              <a:rPr lang="en-US" sz="1800" dirty="0"/>
              <a:t>An embedding is a vector space, typically of lower dimension than the input space, which preserves relative dissimilarity (in the input space). The terms vector space and embedding space are used interchangeably. Embeddings can be extracted for any kind of data form.</a:t>
            </a:r>
          </a:p>
          <a:p>
            <a:pPr algn="just"/>
            <a:endParaRPr lang="en-US" sz="1800" dirty="0"/>
          </a:p>
          <a:p>
            <a:pPr algn="just"/>
            <a:endParaRPr lang="en-IN" sz="1800" dirty="0"/>
          </a:p>
        </p:txBody>
      </p:sp>
      <p:pic>
        <p:nvPicPr>
          <p:cNvPr id="6146" name="Picture 2" descr="Vector Embeddings: From the Basics to Production">
            <a:extLst>
              <a:ext uri="{FF2B5EF4-FFF2-40B4-BE49-F238E27FC236}">
                <a16:creationId xmlns:a16="http://schemas.microsoft.com/office/drawing/2014/main" id="{FFE27A44-6089-4492-C35D-464E12C4A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7411" y="3268744"/>
            <a:ext cx="4978138" cy="280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046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EF700-7285-DCA6-B8B3-22210E4BE991}"/>
              </a:ext>
            </a:extLst>
          </p:cNvPr>
          <p:cNvSpPr>
            <a:spLocks noGrp="1"/>
          </p:cNvSpPr>
          <p:nvPr>
            <p:ph type="title"/>
          </p:nvPr>
        </p:nvSpPr>
        <p:spPr/>
        <p:txBody>
          <a:bodyPr>
            <a:normAutofit/>
          </a:bodyPr>
          <a:lstStyle/>
          <a:p>
            <a:r>
              <a:rPr lang="en-IN" sz="4400" dirty="0"/>
              <a:t>Applications of Visual Embeddings</a:t>
            </a:r>
          </a:p>
        </p:txBody>
      </p:sp>
      <p:sp>
        <p:nvSpPr>
          <p:cNvPr id="3" name="Content Placeholder 2">
            <a:extLst>
              <a:ext uri="{FF2B5EF4-FFF2-40B4-BE49-F238E27FC236}">
                <a16:creationId xmlns:a16="http://schemas.microsoft.com/office/drawing/2014/main" id="{4F3D8C4B-BBC8-4795-7CBF-E8A9958E2056}"/>
              </a:ext>
            </a:extLst>
          </p:cNvPr>
          <p:cNvSpPr>
            <a:spLocks noGrp="1"/>
          </p:cNvSpPr>
          <p:nvPr>
            <p:ph idx="1"/>
          </p:nvPr>
        </p:nvSpPr>
        <p:spPr/>
        <p:txBody>
          <a:bodyPr/>
          <a:lstStyle/>
          <a:p>
            <a:pPr marL="457200" indent="-457200">
              <a:buFont typeface="+mj-lt"/>
              <a:buAutoNum type="arabicPeriod"/>
            </a:pPr>
            <a:r>
              <a:rPr lang="en-IN" dirty="0"/>
              <a:t>Image Recommendation Systems</a:t>
            </a:r>
          </a:p>
          <a:p>
            <a:pPr marL="457200" indent="-457200">
              <a:buFont typeface="+mj-lt"/>
              <a:buAutoNum type="arabicPeriod"/>
            </a:pPr>
            <a:r>
              <a:rPr lang="en-IN" dirty="0"/>
              <a:t>Reverse Image Search Engines</a:t>
            </a:r>
          </a:p>
          <a:p>
            <a:pPr marL="457200" indent="-457200">
              <a:buFont typeface="+mj-lt"/>
              <a:buAutoNum type="arabicPeriod"/>
            </a:pPr>
            <a:r>
              <a:rPr lang="en-IN" dirty="0"/>
              <a:t>Face Recognition</a:t>
            </a:r>
          </a:p>
          <a:p>
            <a:pPr marL="457200" indent="-457200">
              <a:buFont typeface="+mj-lt"/>
              <a:buAutoNum type="arabicPeriod"/>
            </a:pPr>
            <a:r>
              <a:rPr lang="en-IN" dirty="0"/>
              <a:t>Object Re-Identification</a:t>
            </a:r>
          </a:p>
        </p:txBody>
      </p:sp>
      <p:pic>
        <p:nvPicPr>
          <p:cNvPr id="7170" name="Picture 2" descr="What Is Content-Based Image Retrieval? | Baeldung on Computer Science">
            <a:extLst>
              <a:ext uri="{FF2B5EF4-FFF2-40B4-BE49-F238E27FC236}">
                <a16:creationId xmlns:a16="http://schemas.microsoft.com/office/drawing/2014/main" id="{EE422DFE-64E6-F234-82B3-EC4804F2C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651" y="2108202"/>
            <a:ext cx="3104838" cy="18790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4C621F9-8CF9-02D5-9CE6-B2F985D4F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367" y="4235297"/>
            <a:ext cx="3896113" cy="1963616"/>
          </a:xfrm>
          <a:prstGeom prst="rect">
            <a:avLst/>
          </a:prstGeom>
        </p:spPr>
      </p:pic>
      <p:pic>
        <p:nvPicPr>
          <p:cNvPr id="7174" name="Picture 6">
            <a:extLst>
              <a:ext uri="{FF2B5EF4-FFF2-40B4-BE49-F238E27FC236}">
                <a16:creationId xmlns:a16="http://schemas.microsoft.com/office/drawing/2014/main" id="{4EEEE28F-1681-1C93-DF21-A6AEAD5FE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7413" y="4235297"/>
            <a:ext cx="3835300" cy="204519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4 Open Source Person Re-ID Training Datasets for Your ML Project">
            <a:extLst>
              <a:ext uri="{FF2B5EF4-FFF2-40B4-BE49-F238E27FC236}">
                <a16:creationId xmlns:a16="http://schemas.microsoft.com/office/drawing/2014/main" id="{BC751294-4647-836A-2D08-563B836732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600" y="2026393"/>
            <a:ext cx="2445934" cy="187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71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D3AC-ECFB-9F00-8976-C7F2C4061BEA}"/>
              </a:ext>
            </a:extLst>
          </p:cNvPr>
          <p:cNvSpPr>
            <a:spLocks noGrp="1"/>
          </p:cNvSpPr>
          <p:nvPr>
            <p:ph type="title"/>
          </p:nvPr>
        </p:nvSpPr>
        <p:spPr/>
        <p:txBody>
          <a:bodyPr>
            <a:normAutofit/>
          </a:bodyPr>
          <a:lstStyle/>
          <a:p>
            <a:r>
              <a:rPr lang="en-IN" sz="3600" dirty="0"/>
              <a:t>Reverse Image Search/Image Recommendation Approach</a:t>
            </a:r>
          </a:p>
        </p:txBody>
      </p:sp>
      <p:sp>
        <p:nvSpPr>
          <p:cNvPr id="3" name="Content Placeholder 2">
            <a:extLst>
              <a:ext uri="{FF2B5EF4-FFF2-40B4-BE49-F238E27FC236}">
                <a16:creationId xmlns:a16="http://schemas.microsoft.com/office/drawing/2014/main" id="{B7844161-2FD2-1CC2-51BC-8863CF980CBC}"/>
              </a:ext>
            </a:extLst>
          </p:cNvPr>
          <p:cNvSpPr>
            <a:spLocks noGrp="1"/>
          </p:cNvSpPr>
          <p:nvPr>
            <p:ph idx="1"/>
          </p:nvPr>
        </p:nvSpPr>
        <p:spPr>
          <a:xfrm>
            <a:off x="1097280" y="2108201"/>
            <a:ext cx="5133838" cy="3760891"/>
          </a:xfrm>
        </p:spPr>
        <p:txBody>
          <a:bodyPr>
            <a:normAutofit fontScale="92500"/>
          </a:bodyPr>
          <a:lstStyle/>
          <a:p>
            <a:pPr marL="457200" indent="-457200">
              <a:buFont typeface="+mj-lt"/>
              <a:buAutoNum type="arabicPeriod"/>
            </a:pPr>
            <a:r>
              <a:rPr lang="en-IN" sz="1600" dirty="0"/>
              <a:t>Extract visual embeddings using a pretrained network</a:t>
            </a:r>
          </a:p>
          <a:p>
            <a:pPr marL="457200" indent="-457200">
              <a:buFont typeface="+mj-lt"/>
              <a:buAutoNum type="arabicPeriod"/>
            </a:pPr>
            <a:r>
              <a:rPr lang="en-IN" sz="1600" dirty="0"/>
              <a:t>Store the vector embeddings in a database</a:t>
            </a:r>
          </a:p>
          <a:p>
            <a:pPr marL="457200" indent="-457200">
              <a:buFont typeface="+mj-lt"/>
              <a:buAutoNum type="arabicPeriod"/>
            </a:pPr>
            <a:r>
              <a:rPr lang="en-IN" sz="1600" dirty="0"/>
              <a:t>Provide input image -&gt; calculate visual vector embedding</a:t>
            </a:r>
          </a:p>
          <a:p>
            <a:pPr marL="457200" indent="-457200">
              <a:buFont typeface="+mj-lt"/>
              <a:buAutoNum type="arabicPeriod"/>
            </a:pPr>
            <a:r>
              <a:rPr lang="en-IN" sz="1600" dirty="0"/>
              <a:t>Calculate distance between input image embeddings and all the image embeddings in the database</a:t>
            </a:r>
          </a:p>
          <a:p>
            <a:pPr marL="457200" indent="-457200">
              <a:buFont typeface="+mj-lt"/>
              <a:buAutoNum type="arabicPeriod"/>
            </a:pPr>
            <a:r>
              <a:rPr lang="en-IN" sz="1600" dirty="0"/>
              <a:t>Display the k-Nearest Neighbours based on the distance calculated</a:t>
            </a:r>
          </a:p>
          <a:p>
            <a:pPr marL="0" indent="0">
              <a:buNone/>
            </a:pPr>
            <a:r>
              <a:rPr lang="en-IN" sz="1600" b="1" dirty="0"/>
              <a:t>Note:</a:t>
            </a:r>
            <a:r>
              <a:rPr lang="en-IN" sz="1600" dirty="0"/>
              <a:t> In the examples shown, k = 5</a:t>
            </a:r>
          </a:p>
          <a:p>
            <a:pPr marL="0" indent="0">
              <a:buNone/>
            </a:pPr>
            <a:r>
              <a:rPr lang="en-IN" sz="1600" dirty="0"/>
              <a:t>Subjective metrics such as hit-rate and A/B tests are used to evaluate the success of these tasks</a:t>
            </a:r>
          </a:p>
        </p:txBody>
      </p:sp>
      <p:pic>
        <p:nvPicPr>
          <p:cNvPr id="5" name="Picture 4">
            <a:extLst>
              <a:ext uri="{FF2B5EF4-FFF2-40B4-BE49-F238E27FC236}">
                <a16:creationId xmlns:a16="http://schemas.microsoft.com/office/drawing/2014/main" id="{F3DE017A-4507-F372-836B-F4FB4C650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607" y="1947945"/>
            <a:ext cx="4279768" cy="2078173"/>
          </a:xfrm>
          <a:prstGeom prst="rect">
            <a:avLst/>
          </a:prstGeom>
        </p:spPr>
      </p:pic>
      <p:pic>
        <p:nvPicPr>
          <p:cNvPr id="7" name="Picture 6">
            <a:extLst>
              <a:ext uri="{FF2B5EF4-FFF2-40B4-BE49-F238E27FC236}">
                <a16:creationId xmlns:a16="http://schemas.microsoft.com/office/drawing/2014/main" id="{3725A6D7-735F-B335-07C8-5A439436A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160" y="4236703"/>
            <a:ext cx="4279768" cy="2006173"/>
          </a:xfrm>
          <a:prstGeom prst="rect">
            <a:avLst/>
          </a:prstGeom>
        </p:spPr>
      </p:pic>
    </p:spTree>
    <p:extLst>
      <p:ext uri="{BB962C8B-B14F-4D97-AF65-F5344CB8AC3E}">
        <p14:creationId xmlns:p14="http://schemas.microsoft.com/office/powerpoint/2010/main" val="384937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1E006-A5E8-65C6-6025-9D04845E0EB7}"/>
              </a:ext>
            </a:extLst>
          </p:cNvPr>
          <p:cNvSpPr>
            <a:spLocks noGrp="1"/>
          </p:cNvSpPr>
          <p:nvPr>
            <p:ph type="title"/>
          </p:nvPr>
        </p:nvSpPr>
        <p:spPr>
          <a:xfrm>
            <a:off x="1097280" y="258323"/>
            <a:ext cx="10058400" cy="1450757"/>
          </a:xfrm>
        </p:spPr>
        <p:txBody>
          <a:bodyPr/>
          <a:lstStyle/>
          <a:p>
            <a:r>
              <a:rPr lang="en-IN" dirty="0"/>
              <a:t>Face Recognition</a:t>
            </a:r>
          </a:p>
        </p:txBody>
      </p:sp>
      <p:pic>
        <p:nvPicPr>
          <p:cNvPr id="8194" name="Picture 2" descr="Classic Stills and HBO sell &quot;Hall of Faces&quot; Game of Thrones fine art prints">
            <a:extLst>
              <a:ext uri="{FF2B5EF4-FFF2-40B4-BE49-F238E27FC236}">
                <a16:creationId xmlns:a16="http://schemas.microsoft.com/office/drawing/2014/main" id="{ECAF75F0-72E4-A96A-41A5-81AB17D10C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1921" y="2042507"/>
            <a:ext cx="8048158" cy="4166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81684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0d77eca-fb09-4c91-a0cf-c85fba2eb381">
      <Terms xmlns="http://schemas.microsoft.com/office/infopath/2007/PartnerControls"/>
    </lcf76f155ced4ddcb4097134ff3c332f>
    <TaxCatchAll xmlns="2639db57-25c1-4f65-bd5b-b8808369bb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1CA8BB829C7A42B2F13D1EEEDCE24A" ma:contentTypeVersion="12" ma:contentTypeDescription="Create a new document." ma:contentTypeScope="" ma:versionID="3dac5d17d12b72b34e7c7b08de47fad8">
  <xsd:schema xmlns:xsd="http://www.w3.org/2001/XMLSchema" xmlns:xs="http://www.w3.org/2001/XMLSchema" xmlns:p="http://schemas.microsoft.com/office/2006/metadata/properties" xmlns:ns2="d0d77eca-fb09-4c91-a0cf-c85fba2eb381" xmlns:ns3="2639db57-25c1-4f65-bd5b-b8808369bb33" targetNamespace="http://schemas.microsoft.com/office/2006/metadata/properties" ma:root="true" ma:fieldsID="6e99d9c1978cb3f845679f0b3b352cdb" ns2:_="" ns3:_="">
    <xsd:import namespace="d0d77eca-fb09-4c91-a0cf-c85fba2eb381"/>
    <xsd:import namespace="2639db57-25c1-4f65-bd5b-b8808369bb3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77eca-fb09-4c91-a0cf-c85fba2eb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765a431-9415-4219-9cd0-5363948861b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39db57-25c1-4f65-bd5b-b8808369bb3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1d8f197-85cd-405d-bc88-ef3d3ddc1de8}" ma:internalName="TaxCatchAll" ma:showField="CatchAllData" ma:web="2639db57-25c1-4f65-bd5b-b8808369bb3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5CC3CC-A1FD-4A9B-9A94-1D63F7E61257}">
  <ds:schemaRefs>
    <ds:schemaRef ds:uri="http://schemas.microsoft.com/office/2006/metadata/properties"/>
    <ds:schemaRef ds:uri="http://schemas.microsoft.com/office/infopath/2007/PartnerControls"/>
    <ds:schemaRef ds:uri="d0d77eca-fb09-4c91-a0cf-c85fba2eb381"/>
    <ds:schemaRef ds:uri="2639db57-25c1-4f65-bd5b-b8808369bb33"/>
  </ds:schemaRefs>
</ds:datastoreItem>
</file>

<file path=customXml/itemProps2.xml><?xml version="1.0" encoding="utf-8"?>
<ds:datastoreItem xmlns:ds="http://schemas.openxmlformats.org/officeDocument/2006/customXml" ds:itemID="{3D2D3496-E3EF-43B4-9423-4D2FC9B161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d77eca-fb09-4c91-a0cf-c85fba2eb381"/>
    <ds:schemaRef ds:uri="2639db57-25c1-4f65-bd5b-b8808369bb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FC0122-772B-4054-90E6-9724F21F91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Urban monochrome</Template>
  <TotalTime>0</TotalTime>
  <Words>921</Words>
  <Application>Microsoft Office PowerPoint</Application>
  <PresentationFormat>Widescreen</PresentationFormat>
  <Paragraphs>112</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1_RetrospectVTI</vt:lpstr>
      <vt:lpstr>Computer Vision Applications</vt:lpstr>
      <vt:lpstr>About me</vt:lpstr>
      <vt:lpstr>Visual Embeddings and One Shot Learning</vt:lpstr>
      <vt:lpstr>Visual Embeddings</vt:lpstr>
      <vt:lpstr>Visual Embeddings: Projected in 2D using Dimensionality Reduction</vt:lpstr>
      <vt:lpstr>Embeddings: Formal Definition</vt:lpstr>
      <vt:lpstr>Applications of Visual Embeddings</vt:lpstr>
      <vt:lpstr>Reverse Image Search/Image Recommendation Approach</vt:lpstr>
      <vt:lpstr>Face Recognition</vt:lpstr>
      <vt:lpstr>One Shot Learning: Face Recognition</vt:lpstr>
      <vt:lpstr>Face Recognition: Modes</vt:lpstr>
      <vt:lpstr>Face Verification</vt:lpstr>
      <vt:lpstr>Face Identification</vt:lpstr>
      <vt:lpstr>Face Recognition</vt:lpstr>
      <vt:lpstr>Face Detection: RoI</vt:lpstr>
      <vt:lpstr>Face Detection: Full Images</vt:lpstr>
      <vt:lpstr>Face Alignment: 2D Alignment</vt:lpstr>
      <vt:lpstr>Face Alignment: 2D Alignment</vt:lpstr>
      <vt:lpstr>Face Alignment: 2D Alignment</vt:lpstr>
      <vt:lpstr>Embedding Extraction and Face Recognition</vt:lpstr>
      <vt:lpstr>Siamese Network</vt:lpstr>
      <vt:lpstr>Siamese Network: L1/L2 Distance and Classification</vt:lpstr>
      <vt:lpstr>Siamese Network: Custom Loss</vt:lpstr>
      <vt:lpstr>Siamese Network: Triplet Loss</vt:lpstr>
      <vt:lpstr>Important Aspects of Face Recognition Systems</vt:lpstr>
      <vt:lpstr>Applications of Face recognition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AI</dc:title>
  <dc:creator>Kadir Shaikh</dc:creator>
  <cp:lastModifiedBy>Kadir Shaikh</cp:lastModifiedBy>
  <cp:revision>557</cp:revision>
  <dcterms:created xsi:type="dcterms:W3CDTF">2022-07-27T05:24:33Z</dcterms:created>
  <dcterms:modified xsi:type="dcterms:W3CDTF">2023-04-18T20:43:28Z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0x010100C01CA8BB829C7A42B2F13D1EEEDCE24A</vt:lpwstr>
  </property>
  <property fmtid="{D5CDD505-2E9C-101B-9397-08002B2CF9AE}" pid="3" name="MediaServiceImageTags">
    <vt:lpwstr/>
  </property>
</Properties>
</file>